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3"/>
  </p:notesMasterIdLst>
  <p:handoutMasterIdLst>
    <p:handoutMasterId r:id="rId34"/>
  </p:handoutMasterIdLst>
  <p:sldIdLst>
    <p:sldId id="547" r:id="rId2"/>
    <p:sldId id="550" r:id="rId3"/>
    <p:sldId id="558" r:id="rId4"/>
    <p:sldId id="641" r:id="rId5"/>
    <p:sldId id="604" r:id="rId6"/>
    <p:sldId id="642" r:id="rId7"/>
    <p:sldId id="643" r:id="rId8"/>
    <p:sldId id="623" r:id="rId9"/>
    <p:sldId id="625" r:id="rId10"/>
    <p:sldId id="626" r:id="rId11"/>
    <p:sldId id="630" r:id="rId12"/>
    <p:sldId id="632" r:id="rId13"/>
    <p:sldId id="633" r:id="rId14"/>
    <p:sldId id="627" r:id="rId15"/>
    <p:sldId id="606" r:id="rId16"/>
    <p:sldId id="616" r:id="rId17"/>
    <p:sldId id="584" r:id="rId18"/>
    <p:sldId id="617" r:id="rId19"/>
    <p:sldId id="613" r:id="rId20"/>
    <p:sldId id="615" r:id="rId21"/>
    <p:sldId id="634" r:id="rId22"/>
    <p:sldId id="635" r:id="rId23"/>
    <p:sldId id="636" r:id="rId24"/>
    <p:sldId id="637" r:id="rId25"/>
    <p:sldId id="638" r:id="rId26"/>
    <p:sldId id="640" r:id="rId27"/>
    <p:sldId id="639" r:id="rId28"/>
    <p:sldId id="562" r:id="rId29"/>
    <p:sldId id="554" r:id="rId30"/>
    <p:sldId id="552" r:id="rId31"/>
    <p:sldId id="553" r:id="rId32"/>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747"/>
    <a:srgbClr val="CC3300"/>
    <a:srgbClr val="FF7F7F"/>
    <a:srgbClr val="7F1F1F"/>
    <a:srgbClr val="7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093" autoAdjust="0"/>
    <p:restoredTop sz="97025" autoAdjust="0"/>
  </p:normalViewPr>
  <p:slideViewPr>
    <p:cSldViewPr>
      <p:cViewPr varScale="1">
        <p:scale>
          <a:sx n="111" d="100"/>
          <a:sy n="111" d="100"/>
        </p:scale>
        <p:origin x="576" y="12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4"/>
    </p:cViewPr>
  </p:sorterViewPr>
  <p:notesViewPr>
    <p:cSldViewPr>
      <p:cViewPr varScale="1">
        <p:scale>
          <a:sx n="76" d="100"/>
          <a:sy n="76" d="100"/>
        </p:scale>
        <p:origin x="-954"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2024-09-25</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9/25/2024</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BF7B1FF-DFE5-4B27-8E0E-F1DDF2FB76BC}" type="slidenum">
              <a:rPr lang="en-CA" smtClean="0"/>
              <a:pPr>
                <a:defRPr/>
              </a:pPr>
              <a:t>12</a:t>
            </a:fld>
            <a:endParaRPr lang="en-CA"/>
          </a:p>
        </p:txBody>
      </p:sp>
    </p:spTree>
    <p:extLst>
      <p:ext uri="{BB962C8B-B14F-4D97-AF65-F5344CB8AC3E}">
        <p14:creationId xmlns:p14="http://schemas.microsoft.com/office/powerpoint/2010/main" val="464304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BF7B1FF-DFE5-4B27-8E0E-F1DDF2FB76BC}" type="slidenum">
              <a:rPr lang="en-CA" smtClean="0"/>
              <a:pPr>
                <a:defRPr/>
              </a:pPr>
              <a:t>15</a:t>
            </a:fld>
            <a:endParaRPr lang="en-CA"/>
          </a:p>
        </p:txBody>
      </p:sp>
    </p:spTree>
    <p:extLst>
      <p:ext uri="{BB962C8B-B14F-4D97-AF65-F5344CB8AC3E}">
        <p14:creationId xmlns:p14="http://schemas.microsoft.com/office/powerpoint/2010/main" val="197058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BF7B1FF-DFE5-4B27-8E0E-F1DDF2FB76BC}" type="slidenum">
              <a:rPr lang="en-CA" smtClean="0"/>
              <a:pPr>
                <a:defRPr/>
              </a:pPr>
              <a:t>16</a:t>
            </a:fld>
            <a:endParaRPr lang="en-CA"/>
          </a:p>
        </p:txBody>
      </p:sp>
    </p:spTree>
    <p:extLst>
      <p:ext uri="{BB962C8B-B14F-4D97-AF65-F5344CB8AC3E}">
        <p14:creationId xmlns:p14="http://schemas.microsoft.com/office/powerpoint/2010/main" val="197058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BF7B1FF-DFE5-4B27-8E0E-F1DDF2FB76BC}" type="slidenum">
              <a:rPr lang="en-CA" smtClean="0"/>
              <a:pPr>
                <a:defRPr/>
              </a:pPr>
              <a:t>21</a:t>
            </a:fld>
            <a:endParaRPr lang="en-CA"/>
          </a:p>
        </p:txBody>
      </p:sp>
    </p:spTree>
    <p:extLst>
      <p:ext uri="{BB962C8B-B14F-4D97-AF65-F5344CB8AC3E}">
        <p14:creationId xmlns:p14="http://schemas.microsoft.com/office/powerpoint/2010/main" val="1970586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Binary and hexadecimal numbers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Binary and hexadecimal numbers</a:t>
            </a:r>
            <a:endParaRPr lang="en-CA" dirty="0"/>
          </a:p>
        </p:txBody>
      </p:sp>
    </p:spTree>
    <p:extLst>
      <p:ext uri="{BB962C8B-B14F-4D97-AF65-F5344CB8AC3E}">
        <p14:creationId xmlns:p14="http://schemas.microsoft.com/office/powerpoint/2010/main" val="13239743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Counting</a:t>
            </a:r>
            <a:endParaRPr lang="en-CA" dirty="0"/>
          </a:p>
        </p:txBody>
      </p:sp>
      <p:sp>
        <p:nvSpPr>
          <p:cNvPr id="3" name="Content Placeholder 2"/>
          <p:cNvSpPr>
            <a:spLocks noGrp="1"/>
          </p:cNvSpPr>
          <p:nvPr>
            <p:ph idx="1"/>
          </p:nvPr>
        </p:nvSpPr>
        <p:spPr/>
        <p:txBody>
          <a:bodyPr/>
          <a:lstStyle/>
          <a:p>
            <a:r>
              <a:rPr lang="en-US" dirty="0" smtClean="0"/>
              <a:t>Therefore, each of these base-2 numbers would represent a certain number of “things”:</a:t>
            </a:r>
          </a:p>
          <a:p>
            <a:pPr marL="0" indent="0">
              <a:buNone/>
            </a:pPr>
            <a:r>
              <a:rPr lang="en-US" sz="1800" dirty="0" smtClean="0"/>
              <a:t>			      </a:t>
            </a:r>
            <a:r>
              <a:rPr lang="en-US" sz="1800" dirty="0" smtClean="0">
                <a:latin typeface="Times New Roman" panose="02020603050405020304" pitchFamily="18" charset="0"/>
                <a:cs typeface="Times New Roman" panose="02020603050405020304" pitchFamily="18" charset="0"/>
              </a:rPr>
              <a:t>0</a:t>
            </a:r>
            <a:r>
              <a:rPr lang="en-US" sz="1800" dirty="0" smtClean="0"/>
              <a:t>	zero</a:t>
            </a:r>
          </a:p>
          <a:p>
            <a:pPr marL="0" indent="0">
              <a:buNone/>
            </a:pPr>
            <a:r>
              <a:rPr lang="en-US" sz="1800" dirty="0" smtClean="0"/>
              <a:t>		 	      </a:t>
            </a:r>
            <a:r>
              <a:rPr lang="en-US" sz="1800" dirty="0" smtClean="0">
                <a:latin typeface="Times New Roman" panose="02020603050405020304" pitchFamily="18" charset="0"/>
                <a:cs typeface="Times New Roman" panose="02020603050405020304" pitchFamily="18" charset="0"/>
              </a:rPr>
              <a:t>1</a:t>
            </a:r>
            <a:r>
              <a:rPr lang="en-US" sz="1800" dirty="0" smtClean="0"/>
              <a:t>	one	</a:t>
            </a:r>
            <a:r>
              <a:rPr lang="en-US" sz="1800" dirty="0" smtClean="0"/>
              <a:t>|</a:t>
            </a:r>
            <a:endParaRPr lang="en-US" sz="1800" dirty="0" smtClean="0"/>
          </a:p>
          <a:p>
            <a:pPr marL="0" indent="0">
              <a:buNone/>
            </a:pPr>
            <a:r>
              <a:rPr lang="en-US" sz="1800" dirty="0" smtClean="0"/>
              <a:t>	</a:t>
            </a:r>
            <a:r>
              <a:rPr lang="en-US" sz="1800" dirty="0"/>
              <a:t>	</a:t>
            </a:r>
            <a:r>
              <a:rPr lang="en-US" sz="1800" dirty="0" smtClean="0"/>
              <a:t>	    </a:t>
            </a:r>
            <a:r>
              <a:rPr lang="en-US" sz="1800" dirty="0" smtClean="0">
                <a:latin typeface="Times New Roman" panose="02020603050405020304" pitchFamily="18" charset="0"/>
                <a:cs typeface="Times New Roman" panose="02020603050405020304" pitchFamily="18" charset="0"/>
              </a:rPr>
              <a:t>10 </a:t>
            </a:r>
            <a:r>
              <a:rPr lang="en-US" sz="1800" dirty="0" smtClean="0"/>
              <a:t>	two	</a:t>
            </a:r>
            <a:r>
              <a:rPr lang="en-US" sz="1800" dirty="0" smtClean="0"/>
              <a:t>||</a:t>
            </a:r>
            <a:endParaRPr lang="en-US" sz="1800" dirty="0" smtClean="0"/>
          </a:p>
          <a:p>
            <a:pPr marL="0" indent="0">
              <a:buNone/>
            </a:pPr>
            <a:r>
              <a:rPr lang="en-US" sz="1800" dirty="0" smtClean="0"/>
              <a:t>	</a:t>
            </a:r>
            <a:r>
              <a:rPr lang="en-US" sz="1800" dirty="0"/>
              <a:t>	</a:t>
            </a:r>
            <a:r>
              <a:rPr lang="en-US" sz="1800" dirty="0" smtClean="0"/>
              <a:t>	    </a:t>
            </a:r>
            <a:r>
              <a:rPr lang="en-US" sz="1800" dirty="0" smtClean="0">
                <a:latin typeface="Times New Roman" panose="02020603050405020304" pitchFamily="18" charset="0"/>
                <a:cs typeface="Times New Roman" panose="02020603050405020304" pitchFamily="18" charset="0"/>
              </a:rPr>
              <a:t>11 </a:t>
            </a:r>
            <a:r>
              <a:rPr lang="en-US" sz="1800" dirty="0" smtClean="0"/>
              <a:t>	three	</a:t>
            </a:r>
            <a:r>
              <a:rPr lang="en-US" sz="1800" dirty="0" smtClean="0"/>
              <a:t>|||</a:t>
            </a:r>
            <a:endParaRPr lang="en-US" sz="1800" dirty="0" smtClean="0"/>
          </a:p>
          <a:p>
            <a:pPr marL="0" indent="0">
              <a:buNone/>
            </a:pPr>
            <a:r>
              <a:rPr lang="en-US" sz="1800" dirty="0" smtClean="0"/>
              <a:t>	</a:t>
            </a:r>
            <a:r>
              <a:rPr lang="en-US" sz="1800" dirty="0"/>
              <a:t>	</a:t>
            </a:r>
            <a:r>
              <a:rPr lang="en-US" sz="1800" dirty="0" smtClean="0"/>
              <a:t>	  </a:t>
            </a:r>
            <a:r>
              <a:rPr lang="en-US" sz="1800" dirty="0" smtClean="0">
                <a:latin typeface="Times New Roman" panose="02020603050405020304" pitchFamily="18" charset="0"/>
                <a:cs typeface="Times New Roman" panose="02020603050405020304" pitchFamily="18" charset="0"/>
              </a:rPr>
              <a:t>100 </a:t>
            </a:r>
            <a:r>
              <a:rPr lang="en-US" sz="1800" dirty="0" smtClean="0"/>
              <a:t>	four	</a:t>
            </a:r>
            <a:r>
              <a:rPr lang="en-US" sz="1800" dirty="0" smtClean="0"/>
              <a:t>||||</a:t>
            </a:r>
            <a:endParaRPr lang="en-US" sz="1800" dirty="0" smtClean="0"/>
          </a:p>
          <a:p>
            <a:pPr marL="0" indent="0">
              <a:buNone/>
            </a:pPr>
            <a:r>
              <a:rPr lang="en-US" sz="1800" dirty="0" smtClean="0"/>
              <a:t>	</a:t>
            </a:r>
            <a:r>
              <a:rPr lang="en-US" sz="1800" dirty="0"/>
              <a:t>	</a:t>
            </a:r>
            <a:r>
              <a:rPr lang="en-US" sz="1800" dirty="0" smtClean="0"/>
              <a:t>	  </a:t>
            </a:r>
            <a:r>
              <a:rPr lang="en-US" sz="1800" dirty="0" smtClean="0">
                <a:latin typeface="Times New Roman" panose="02020603050405020304" pitchFamily="18" charset="0"/>
                <a:cs typeface="Times New Roman" panose="02020603050405020304" pitchFamily="18" charset="0"/>
              </a:rPr>
              <a:t>101 </a:t>
            </a:r>
            <a:r>
              <a:rPr lang="en-US" sz="1800" dirty="0" smtClean="0"/>
              <a:t>	five	</a:t>
            </a:r>
            <a:r>
              <a:rPr lang="en-US" sz="1800" dirty="0" smtClean="0"/>
              <a:t>|||||</a:t>
            </a:r>
            <a:endParaRPr lang="en-US" sz="1800" dirty="0" smtClean="0"/>
          </a:p>
          <a:p>
            <a:pPr marL="0" indent="0">
              <a:buNone/>
            </a:pPr>
            <a:r>
              <a:rPr lang="en-US" sz="1800" dirty="0" smtClean="0"/>
              <a:t>	</a:t>
            </a:r>
            <a:r>
              <a:rPr lang="en-US" sz="1800" dirty="0"/>
              <a:t>	</a:t>
            </a:r>
            <a:r>
              <a:rPr lang="en-US" sz="1800" dirty="0" smtClean="0"/>
              <a:t>	  </a:t>
            </a:r>
            <a:r>
              <a:rPr lang="en-US" sz="1800" dirty="0" smtClean="0">
                <a:latin typeface="Times New Roman" panose="02020603050405020304" pitchFamily="18" charset="0"/>
                <a:cs typeface="Times New Roman" panose="02020603050405020304" pitchFamily="18" charset="0"/>
              </a:rPr>
              <a:t>110 </a:t>
            </a:r>
            <a:r>
              <a:rPr lang="en-US" sz="1800" dirty="0" smtClean="0"/>
              <a:t>	</a:t>
            </a:r>
            <a:r>
              <a:rPr lang="en-US" sz="1800" dirty="0" smtClean="0"/>
              <a:t>six</a:t>
            </a:r>
            <a:r>
              <a:rPr lang="en-US" sz="1800" dirty="0" smtClean="0"/>
              <a:t>	</a:t>
            </a:r>
            <a:r>
              <a:rPr lang="en-US" sz="1800" dirty="0" smtClean="0"/>
              <a:t>||||||</a:t>
            </a:r>
            <a:endParaRPr lang="en-US" sz="1800" dirty="0" smtClean="0"/>
          </a:p>
          <a:p>
            <a:pPr marL="0" indent="0">
              <a:buNone/>
            </a:pPr>
            <a:r>
              <a:rPr lang="en-US" sz="1800" dirty="0" smtClean="0"/>
              <a:t>	</a:t>
            </a:r>
            <a:r>
              <a:rPr lang="en-US" sz="1800" dirty="0"/>
              <a:t>	</a:t>
            </a:r>
            <a:r>
              <a:rPr lang="en-US" sz="1800" dirty="0" smtClean="0"/>
              <a:t>	  </a:t>
            </a:r>
            <a:r>
              <a:rPr lang="en-US" sz="1800" dirty="0" smtClean="0">
                <a:latin typeface="Times New Roman" panose="02020603050405020304" pitchFamily="18" charset="0"/>
                <a:cs typeface="Times New Roman" panose="02020603050405020304" pitchFamily="18" charset="0"/>
              </a:rPr>
              <a:t>111 </a:t>
            </a:r>
            <a:r>
              <a:rPr lang="en-US" sz="1800" dirty="0" smtClean="0"/>
              <a:t>	seven	</a:t>
            </a:r>
            <a:r>
              <a:rPr lang="en-US" sz="1800" dirty="0" smtClean="0"/>
              <a:t>|||||||</a:t>
            </a:r>
            <a:endParaRPr lang="en-US" sz="1800" dirty="0" smtClean="0"/>
          </a:p>
          <a:p>
            <a:pPr marL="0" indent="0">
              <a:buNone/>
            </a:pPr>
            <a:r>
              <a:rPr lang="en-US" sz="1800" dirty="0" smtClean="0"/>
              <a:t>	</a:t>
            </a:r>
            <a:r>
              <a:rPr lang="en-US" sz="1800" dirty="0"/>
              <a:t>	</a:t>
            </a:r>
            <a:r>
              <a:rPr lang="en-US" sz="1800" dirty="0" smtClean="0"/>
              <a:t>	</a:t>
            </a:r>
            <a:r>
              <a:rPr lang="en-US" sz="1800" dirty="0" smtClean="0">
                <a:latin typeface="Times New Roman" panose="02020603050405020304" pitchFamily="18" charset="0"/>
                <a:cs typeface="Times New Roman" panose="02020603050405020304" pitchFamily="18" charset="0"/>
              </a:rPr>
              <a:t>1000 </a:t>
            </a:r>
            <a:r>
              <a:rPr lang="en-US" sz="1800" dirty="0" smtClean="0"/>
              <a:t>	eight	</a:t>
            </a:r>
            <a:r>
              <a:rPr lang="en-US" sz="1800" dirty="0" smtClean="0"/>
              <a:t>||||||||</a:t>
            </a:r>
            <a:endParaRPr lang="en-US" sz="1800" dirty="0" smtClean="0"/>
          </a:p>
          <a:p>
            <a:pPr marL="0" indent="0">
              <a:buNone/>
            </a:pPr>
            <a:r>
              <a:rPr lang="en-US" sz="1800" dirty="0" smtClean="0"/>
              <a:t>	</a:t>
            </a:r>
            <a:r>
              <a:rPr lang="en-US" sz="1800" dirty="0"/>
              <a:t>	</a:t>
            </a:r>
            <a:r>
              <a:rPr lang="en-US" sz="1800" dirty="0" smtClean="0"/>
              <a:t>	</a:t>
            </a:r>
            <a:r>
              <a:rPr lang="en-US" sz="1800" dirty="0" smtClean="0">
                <a:latin typeface="Times New Roman" panose="02020603050405020304" pitchFamily="18" charset="0"/>
                <a:cs typeface="Times New Roman" panose="02020603050405020304" pitchFamily="18" charset="0"/>
              </a:rPr>
              <a:t>1001 </a:t>
            </a:r>
            <a:r>
              <a:rPr lang="en-US" sz="1800" dirty="0" smtClean="0"/>
              <a:t>	nine	</a:t>
            </a:r>
            <a:r>
              <a:rPr lang="en-US" sz="1800" dirty="0" smtClean="0"/>
              <a:t>|||||||||</a:t>
            </a:r>
            <a:endParaRPr lang="en-US" sz="1800" dirty="0" smtClean="0"/>
          </a:p>
          <a:p>
            <a:pPr marL="0" indent="0">
              <a:buNone/>
            </a:pPr>
            <a:r>
              <a:rPr lang="en-US" sz="1800" dirty="0" smtClean="0"/>
              <a:t>	</a:t>
            </a:r>
            <a:r>
              <a:rPr lang="en-US" sz="1800" dirty="0"/>
              <a:t>	</a:t>
            </a:r>
            <a:r>
              <a:rPr lang="en-US" sz="1800" dirty="0" smtClean="0"/>
              <a:t>	</a:t>
            </a:r>
            <a:r>
              <a:rPr lang="en-US" sz="1800" dirty="0" smtClean="0">
                <a:latin typeface="Times New Roman" panose="02020603050405020304" pitchFamily="18" charset="0"/>
                <a:cs typeface="Times New Roman" panose="02020603050405020304" pitchFamily="18" charset="0"/>
              </a:rPr>
              <a:t>1010</a:t>
            </a:r>
            <a:r>
              <a:rPr lang="en-US" sz="1800" dirty="0" smtClean="0"/>
              <a:t>	ten	</a:t>
            </a:r>
            <a:r>
              <a:rPr lang="en-US" sz="1800" dirty="0" smtClean="0"/>
              <a:t>||||||||||</a:t>
            </a:r>
            <a:endParaRPr lang="en-US" sz="1800" dirty="0" smtClean="0"/>
          </a:p>
          <a:p>
            <a:pPr marL="0" indent="0">
              <a:buNone/>
            </a:pPr>
            <a:r>
              <a:rPr lang="en-US" sz="1800" dirty="0" smtClean="0"/>
              <a:t>	</a:t>
            </a:r>
            <a:r>
              <a:rPr lang="en-US" sz="1800" dirty="0"/>
              <a:t>		</a:t>
            </a:r>
            <a:r>
              <a:rPr lang="en-US" sz="1800" dirty="0" smtClean="0">
                <a:latin typeface="Times New Roman" panose="02020603050405020304" pitchFamily="18" charset="0"/>
                <a:cs typeface="Times New Roman" panose="02020603050405020304" pitchFamily="18" charset="0"/>
              </a:rPr>
              <a:t>1011</a:t>
            </a:r>
            <a:r>
              <a:rPr lang="en-US" sz="1800" dirty="0"/>
              <a:t>	</a:t>
            </a:r>
            <a:r>
              <a:rPr lang="en-US" sz="1800" dirty="0" smtClean="0"/>
              <a:t>eleven	</a:t>
            </a:r>
            <a:r>
              <a:rPr lang="en-US" sz="1800" dirty="0" smtClean="0"/>
              <a:t>|||||||||||</a:t>
            </a:r>
            <a:endParaRPr lang="en-US" sz="1800" dirty="0"/>
          </a:p>
          <a:p>
            <a:pPr marL="0" indent="0">
              <a:buNone/>
            </a:pPr>
            <a:r>
              <a:rPr lang="en-US" sz="1800" dirty="0"/>
              <a:t>	</a:t>
            </a:r>
            <a:r>
              <a:rPr lang="en-US" sz="1800" dirty="0" smtClean="0"/>
              <a:t>	</a:t>
            </a:r>
            <a:r>
              <a:rPr lang="en-US" sz="1800" dirty="0"/>
              <a:t>	</a:t>
            </a:r>
            <a:r>
              <a:rPr lang="en-US" sz="1800" dirty="0" smtClean="0">
                <a:latin typeface="Times New Roman" panose="02020603050405020304" pitchFamily="18" charset="0"/>
                <a:cs typeface="Times New Roman" panose="02020603050405020304" pitchFamily="18" charset="0"/>
              </a:rPr>
              <a:t>1100</a:t>
            </a:r>
            <a:r>
              <a:rPr lang="en-US" sz="1800" dirty="0"/>
              <a:t>	</a:t>
            </a:r>
            <a:r>
              <a:rPr lang="en-US" sz="1800" dirty="0" smtClean="0"/>
              <a:t>twelve	</a:t>
            </a:r>
            <a:r>
              <a:rPr lang="en-US" sz="1800" dirty="0" smtClean="0"/>
              <a:t>||||||||||||</a:t>
            </a:r>
            <a:endParaRPr lang="en-US" sz="1800" dirty="0"/>
          </a:p>
          <a:p>
            <a:pPr marL="0" indent="0">
              <a:buNone/>
            </a:pPr>
            <a:endParaRPr lang="en-US" sz="1800" dirty="0" smtClean="0"/>
          </a:p>
        </p:txBody>
      </p:sp>
    </p:spTree>
    <p:custDataLst>
      <p:tags r:id="rId1"/>
    </p:custDataLst>
    <p:extLst>
      <p:ext uri="{BB962C8B-B14F-4D97-AF65-F5344CB8AC3E}">
        <p14:creationId xmlns:p14="http://schemas.microsoft.com/office/powerpoint/2010/main" val="29591102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Counting</a:t>
            </a:r>
            <a:endParaRPr lang="en-CA" dirty="0"/>
          </a:p>
        </p:txBody>
      </p:sp>
      <p:sp>
        <p:nvSpPr>
          <p:cNvPr id="3" name="Content Placeholder 2"/>
          <p:cNvSpPr>
            <a:spLocks noGrp="1"/>
          </p:cNvSpPr>
          <p:nvPr>
            <p:ph idx="1"/>
          </p:nvPr>
        </p:nvSpPr>
        <p:spPr/>
        <p:txBody>
          <a:bodyPr/>
          <a:lstStyle/>
          <a:p>
            <a:r>
              <a:rPr lang="en-US" dirty="0" smtClean="0"/>
              <a:t>It is useful to recognize very specific values:</a:t>
            </a:r>
          </a:p>
          <a:p>
            <a:pPr marL="0" indent="0">
              <a:buNone/>
            </a:pPr>
            <a:r>
              <a:rPr lang="en-US" sz="1800" dirty="0" smtClean="0"/>
              <a:t>		                    </a:t>
            </a:r>
            <a:r>
              <a:rPr lang="en-US" sz="1800" dirty="0" smtClean="0">
                <a:latin typeface="Times New Roman" panose="02020603050405020304" pitchFamily="18" charset="0"/>
                <a:cs typeface="Times New Roman" panose="02020603050405020304" pitchFamily="18" charset="0"/>
              </a:rPr>
              <a:t>1	</a:t>
            </a:r>
            <a:r>
              <a:rPr lang="en-US" sz="1800" dirty="0" smtClean="0"/>
              <a:t>one		</a:t>
            </a:r>
            <a:r>
              <a:rPr lang="en-US" sz="1800" dirty="0" smtClean="0">
                <a:latin typeface="Times New Roman" panose="02020603050405020304" pitchFamily="18" charset="0"/>
                <a:cs typeface="Times New Roman" panose="02020603050405020304" pitchFamily="18" charset="0"/>
              </a:rPr>
              <a:t>2</a:t>
            </a:r>
            <a:r>
              <a:rPr lang="en-US" sz="1800" baseline="30000" dirty="0" smtClean="0">
                <a:latin typeface="Times New Roman" panose="02020603050405020304" pitchFamily="18" charset="0"/>
                <a:cs typeface="Times New Roman" panose="02020603050405020304" pitchFamily="18" charset="0"/>
              </a:rPr>
              <a:t>0</a:t>
            </a:r>
            <a:endParaRPr lang="en-US" sz="1800" dirty="0" smtClean="0">
              <a:latin typeface="Times New Roman" panose="02020603050405020304" pitchFamily="18" charset="0"/>
              <a:cs typeface="Times New Roman" panose="02020603050405020304" pitchFamily="18" charset="0"/>
            </a:endParaRPr>
          </a:p>
          <a:p>
            <a:pPr marL="0" indent="0">
              <a:buNone/>
            </a:pPr>
            <a:r>
              <a:rPr lang="en-US" sz="1800" dirty="0" smtClean="0"/>
              <a:t>	</a:t>
            </a:r>
            <a:r>
              <a:rPr lang="en-US" sz="1800" dirty="0"/>
              <a:t>	</a:t>
            </a:r>
            <a:r>
              <a:rPr lang="en-US" sz="1800" dirty="0" smtClean="0"/>
              <a:t>                  </a:t>
            </a:r>
            <a:r>
              <a:rPr lang="en-US" sz="1800" dirty="0" smtClean="0">
                <a:latin typeface="Times New Roman" panose="02020603050405020304" pitchFamily="18" charset="0"/>
                <a:cs typeface="Times New Roman" panose="02020603050405020304" pitchFamily="18" charset="0"/>
              </a:rPr>
              <a:t>10 </a:t>
            </a:r>
            <a:r>
              <a:rPr lang="en-US" sz="1800" dirty="0" smtClean="0"/>
              <a:t>	two		</a:t>
            </a:r>
            <a:r>
              <a:rPr lang="en-US" sz="1800" dirty="0" smtClean="0">
                <a:latin typeface="Times New Roman" panose="02020603050405020304" pitchFamily="18" charset="0"/>
                <a:cs typeface="Times New Roman" panose="02020603050405020304" pitchFamily="18" charset="0"/>
              </a:rPr>
              <a:t>2</a:t>
            </a:r>
            <a:r>
              <a:rPr lang="en-US" sz="1800" baseline="30000" dirty="0" smtClean="0">
                <a:latin typeface="Times New Roman" panose="02020603050405020304" pitchFamily="18" charset="0"/>
                <a:cs typeface="Times New Roman" panose="02020603050405020304" pitchFamily="18" charset="0"/>
              </a:rPr>
              <a:t>1</a:t>
            </a:r>
            <a:endParaRPr lang="en-US" sz="1800" dirty="0" smtClean="0"/>
          </a:p>
          <a:p>
            <a:pPr marL="0" indent="0">
              <a:buNone/>
            </a:pPr>
            <a:r>
              <a:rPr lang="en-US" sz="1800" dirty="0" smtClean="0"/>
              <a:t>	</a:t>
            </a:r>
            <a:r>
              <a:rPr lang="en-US" sz="1800" dirty="0"/>
              <a:t>	</a:t>
            </a:r>
            <a:r>
              <a:rPr lang="en-US" sz="1800" dirty="0" smtClean="0"/>
              <a:t>                </a:t>
            </a:r>
            <a:r>
              <a:rPr lang="en-US" sz="1800" dirty="0" smtClean="0">
                <a:latin typeface="Times New Roman" panose="02020603050405020304" pitchFamily="18" charset="0"/>
                <a:cs typeface="Times New Roman" panose="02020603050405020304" pitchFamily="18" charset="0"/>
              </a:rPr>
              <a:t>100 </a:t>
            </a:r>
            <a:r>
              <a:rPr lang="en-US" sz="1800" dirty="0" smtClean="0"/>
              <a:t>	four		</a:t>
            </a:r>
            <a:r>
              <a:rPr lang="en-US" sz="1800" dirty="0" smtClean="0">
                <a:latin typeface="Times New Roman" panose="02020603050405020304" pitchFamily="18" charset="0"/>
                <a:cs typeface="Times New Roman" panose="02020603050405020304" pitchFamily="18" charset="0"/>
              </a:rPr>
              <a:t>2</a:t>
            </a:r>
            <a:r>
              <a:rPr lang="en-US" sz="1800" baseline="30000" dirty="0" smtClean="0">
                <a:latin typeface="Times New Roman" panose="02020603050405020304" pitchFamily="18" charset="0"/>
                <a:cs typeface="Times New Roman" panose="02020603050405020304" pitchFamily="18" charset="0"/>
              </a:rPr>
              <a:t>2</a:t>
            </a:r>
            <a:endParaRPr lang="en-US" sz="1800" dirty="0" smtClean="0"/>
          </a:p>
          <a:p>
            <a:pPr marL="0" indent="0">
              <a:buNone/>
            </a:pPr>
            <a:r>
              <a:rPr lang="en-US" sz="1800" dirty="0" smtClean="0"/>
              <a:t>	</a:t>
            </a:r>
            <a:r>
              <a:rPr lang="en-US" sz="1800" dirty="0"/>
              <a:t>	</a:t>
            </a:r>
            <a:r>
              <a:rPr lang="en-US" sz="1800" dirty="0" smtClean="0"/>
              <a:t>              </a:t>
            </a:r>
            <a:r>
              <a:rPr lang="en-US" sz="1800" dirty="0" smtClean="0">
                <a:latin typeface="Times New Roman" panose="02020603050405020304" pitchFamily="18" charset="0"/>
                <a:cs typeface="Times New Roman" panose="02020603050405020304" pitchFamily="18" charset="0"/>
              </a:rPr>
              <a:t>1000 </a:t>
            </a:r>
            <a:r>
              <a:rPr lang="en-US" sz="1800" dirty="0" smtClean="0"/>
              <a:t>	eight		</a:t>
            </a:r>
            <a:r>
              <a:rPr lang="en-US" sz="1800" dirty="0" smtClean="0">
                <a:latin typeface="Times New Roman" panose="02020603050405020304" pitchFamily="18" charset="0"/>
                <a:cs typeface="Times New Roman" panose="02020603050405020304" pitchFamily="18" charset="0"/>
              </a:rPr>
              <a:t>2</a:t>
            </a:r>
            <a:r>
              <a:rPr lang="en-US" sz="1800" baseline="30000" dirty="0" smtClean="0">
                <a:latin typeface="Times New Roman" panose="02020603050405020304" pitchFamily="18" charset="0"/>
                <a:cs typeface="Times New Roman" panose="02020603050405020304" pitchFamily="18" charset="0"/>
              </a:rPr>
              <a:t>3</a:t>
            </a:r>
            <a:endParaRPr lang="en-US" sz="1800" dirty="0" smtClean="0"/>
          </a:p>
          <a:p>
            <a:pPr marL="0" indent="0">
              <a:buNone/>
            </a:pPr>
            <a:r>
              <a:rPr lang="en-US" sz="1800" dirty="0" smtClean="0"/>
              <a:t>	</a:t>
            </a:r>
            <a:r>
              <a:rPr lang="en-US" sz="1800" dirty="0"/>
              <a:t>	</a:t>
            </a:r>
            <a:r>
              <a:rPr lang="en-US" sz="1800" dirty="0" smtClean="0"/>
              <a:t>            </a:t>
            </a:r>
            <a:r>
              <a:rPr lang="en-US" sz="1800" dirty="0" smtClean="0">
                <a:latin typeface="Times New Roman" panose="02020603050405020304" pitchFamily="18" charset="0"/>
                <a:cs typeface="Times New Roman" panose="02020603050405020304" pitchFamily="18" charset="0"/>
              </a:rPr>
              <a:t>10000 </a:t>
            </a:r>
            <a:r>
              <a:rPr lang="en-US" sz="1800" dirty="0" smtClean="0"/>
              <a:t>	sixteen		</a:t>
            </a:r>
            <a:r>
              <a:rPr lang="en-US" sz="1800" dirty="0" smtClean="0">
                <a:latin typeface="Times New Roman" panose="02020603050405020304" pitchFamily="18" charset="0"/>
                <a:cs typeface="Times New Roman" panose="02020603050405020304" pitchFamily="18" charset="0"/>
              </a:rPr>
              <a:t>2</a:t>
            </a:r>
            <a:r>
              <a:rPr lang="en-US" sz="1800" baseline="30000" dirty="0" smtClean="0">
                <a:latin typeface="Times New Roman" panose="02020603050405020304" pitchFamily="18" charset="0"/>
                <a:cs typeface="Times New Roman" panose="02020603050405020304" pitchFamily="18" charset="0"/>
              </a:rPr>
              <a:t>4</a:t>
            </a:r>
            <a:endParaRPr lang="en-US" sz="1800" dirty="0" smtClean="0"/>
          </a:p>
          <a:p>
            <a:pPr marL="0" indent="0">
              <a:buNone/>
            </a:pPr>
            <a:r>
              <a:rPr lang="en-US" sz="1800" dirty="0" smtClean="0"/>
              <a:t>	</a:t>
            </a:r>
            <a:r>
              <a:rPr lang="en-US" sz="1800" dirty="0"/>
              <a:t>	</a:t>
            </a:r>
            <a:r>
              <a:rPr lang="en-US" sz="1800" dirty="0" smtClean="0"/>
              <a:t>          </a:t>
            </a:r>
            <a:r>
              <a:rPr lang="en-US" sz="1800" dirty="0" smtClean="0">
                <a:latin typeface="Times New Roman" panose="02020603050405020304" pitchFamily="18" charset="0"/>
                <a:cs typeface="Times New Roman" panose="02020603050405020304" pitchFamily="18" charset="0"/>
              </a:rPr>
              <a:t>100000	</a:t>
            </a:r>
            <a:r>
              <a:rPr lang="en-US" sz="1800" dirty="0" smtClean="0"/>
              <a:t>thirty two	</a:t>
            </a:r>
            <a:r>
              <a:rPr lang="en-US" sz="1800" dirty="0" smtClean="0">
                <a:latin typeface="Times New Roman" panose="02020603050405020304" pitchFamily="18" charset="0"/>
                <a:cs typeface="Times New Roman" panose="02020603050405020304" pitchFamily="18" charset="0"/>
              </a:rPr>
              <a:t>2</a:t>
            </a:r>
            <a:r>
              <a:rPr lang="en-US" sz="1800" baseline="30000" dirty="0" smtClean="0">
                <a:latin typeface="Times New Roman" panose="02020603050405020304" pitchFamily="18" charset="0"/>
                <a:cs typeface="Times New Roman" panose="02020603050405020304" pitchFamily="18" charset="0"/>
              </a:rPr>
              <a:t>5</a:t>
            </a:r>
            <a:endParaRPr lang="en-US" sz="1800" dirty="0" smtClean="0"/>
          </a:p>
          <a:p>
            <a:pPr marL="0" indent="0">
              <a:buNone/>
            </a:pPr>
            <a:r>
              <a:rPr lang="en-US" sz="1800" dirty="0" smtClean="0"/>
              <a:t>	</a:t>
            </a:r>
            <a:r>
              <a:rPr lang="en-US" sz="1800" dirty="0"/>
              <a:t>	</a:t>
            </a:r>
            <a:r>
              <a:rPr lang="en-US" sz="1800" dirty="0" smtClean="0"/>
              <a:t>        </a:t>
            </a:r>
            <a:r>
              <a:rPr lang="en-US" sz="1800" dirty="0" smtClean="0">
                <a:latin typeface="Times New Roman" panose="02020603050405020304" pitchFamily="18" charset="0"/>
                <a:cs typeface="Times New Roman" panose="02020603050405020304" pitchFamily="18" charset="0"/>
              </a:rPr>
              <a:t>1000000</a:t>
            </a:r>
            <a:r>
              <a:rPr lang="en-US" sz="1800" dirty="0"/>
              <a:t>	</a:t>
            </a:r>
            <a:r>
              <a:rPr lang="en-US" sz="1800" dirty="0" smtClean="0"/>
              <a:t>sixty four	</a:t>
            </a:r>
            <a:r>
              <a:rPr lang="en-US" sz="1800" dirty="0" smtClean="0">
                <a:latin typeface="Times New Roman" panose="02020603050405020304" pitchFamily="18" charset="0"/>
                <a:cs typeface="Times New Roman" panose="02020603050405020304" pitchFamily="18" charset="0"/>
              </a:rPr>
              <a:t>2</a:t>
            </a:r>
            <a:r>
              <a:rPr lang="en-US" sz="1800" baseline="30000" dirty="0" smtClean="0">
                <a:latin typeface="Times New Roman" panose="02020603050405020304" pitchFamily="18" charset="0"/>
                <a:cs typeface="Times New Roman" panose="02020603050405020304" pitchFamily="18" charset="0"/>
              </a:rPr>
              <a:t>6</a:t>
            </a:r>
            <a:endParaRPr lang="en-US" sz="1800" dirty="0"/>
          </a:p>
          <a:p>
            <a:pPr marL="0" indent="0">
              <a:buNone/>
            </a:pPr>
            <a:r>
              <a:rPr lang="en-US" sz="1800" dirty="0"/>
              <a:t>	</a:t>
            </a:r>
            <a:r>
              <a:rPr lang="en-US" sz="1800" dirty="0" smtClean="0"/>
              <a:t>	      </a:t>
            </a:r>
            <a:r>
              <a:rPr lang="en-US" sz="1800" dirty="0" smtClean="0">
                <a:latin typeface="Times New Roman" panose="02020603050405020304" pitchFamily="18" charset="0"/>
                <a:cs typeface="Times New Roman" panose="02020603050405020304" pitchFamily="18" charset="0"/>
              </a:rPr>
              <a:t>10000000</a:t>
            </a:r>
            <a:r>
              <a:rPr lang="en-US" sz="1800" dirty="0"/>
              <a:t>	</a:t>
            </a:r>
            <a:r>
              <a:rPr lang="en-US" sz="1800" dirty="0" smtClean="0">
                <a:latin typeface="Times New Roman" panose="02020603050405020304" pitchFamily="18" charset="0"/>
                <a:cs typeface="Times New Roman" panose="02020603050405020304" pitchFamily="18" charset="0"/>
              </a:rPr>
              <a:t>  128</a:t>
            </a:r>
            <a:r>
              <a:rPr lang="en-US" sz="1800" dirty="0" smtClean="0"/>
              <a:t>		</a:t>
            </a:r>
            <a:r>
              <a:rPr lang="en-US" sz="1800" dirty="0" smtClean="0">
                <a:latin typeface="Times New Roman" panose="02020603050405020304" pitchFamily="18" charset="0"/>
                <a:cs typeface="Times New Roman" panose="02020603050405020304" pitchFamily="18" charset="0"/>
              </a:rPr>
              <a:t>2</a:t>
            </a:r>
            <a:r>
              <a:rPr lang="en-US" sz="1800" baseline="30000" dirty="0" smtClean="0">
                <a:latin typeface="Times New Roman" panose="02020603050405020304" pitchFamily="18" charset="0"/>
                <a:cs typeface="Times New Roman" panose="02020603050405020304" pitchFamily="18" charset="0"/>
              </a:rPr>
              <a:t>7</a:t>
            </a:r>
            <a:r>
              <a:rPr lang="en-US" sz="1800" dirty="0"/>
              <a:t>	</a:t>
            </a:r>
            <a:r>
              <a:rPr lang="en-US" sz="1800" dirty="0" smtClean="0"/>
              <a:t>		</a:t>
            </a:r>
            <a:r>
              <a:rPr lang="en-US" sz="1800" dirty="0"/>
              <a:t>	</a:t>
            </a:r>
            <a:r>
              <a:rPr lang="en-US" sz="1800" dirty="0" smtClean="0"/>
              <a:t>    </a:t>
            </a:r>
            <a:r>
              <a:rPr lang="en-US" sz="1800" dirty="0" smtClean="0">
                <a:latin typeface="Times New Roman" panose="02020603050405020304" pitchFamily="18" charset="0"/>
                <a:cs typeface="Times New Roman" panose="02020603050405020304" pitchFamily="18" charset="0"/>
              </a:rPr>
              <a:t>100000000</a:t>
            </a:r>
            <a:r>
              <a:rPr lang="en-US" sz="1800" dirty="0"/>
              <a:t>	</a:t>
            </a:r>
            <a:r>
              <a:rPr lang="en-US" sz="1800" dirty="0" smtClean="0">
                <a:latin typeface="Times New Roman" panose="02020603050405020304" pitchFamily="18" charset="0"/>
                <a:cs typeface="Times New Roman" panose="02020603050405020304" pitchFamily="18" charset="0"/>
              </a:rPr>
              <a:t>  256</a:t>
            </a:r>
            <a:r>
              <a:rPr lang="en-US" sz="1800" dirty="0"/>
              <a:t>		</a:t>
            </a:r>
            <a:r>
              <a:rPr lang="en-US" sz="1800" dirty="0" smtClean="0">
                <a:latin typeface="Times New Roman" panose="02020603050405020304" pitchFamily="18" charset="0"/>
                <a:cs typeface="Times New Roman" panose="02020603050405020304" pitchFamily="18" charset="0"/>
              </a:rPr>
              <a:t>2</a:t>
            </a:r>
            <a:r>
              <a:rPr lang="en-US" sz="1800" baseline="30000" dirty="0" smtClean="0">
                <a:latin typeface="Times New Roman" panose="02020603050405020304" pitchFamily="18" charset="0"/>
                <a:cs typeface="Times New Roman" panose="02020603050405020304" pitchFamily="18" charset="0"/>
              </a:rPr>
              <a:t>8</a:t>
            </a:r>
            <a:endParaRPr lang="en-US" sz="1800" dirty="0"/>
          </a:p>
          <a:p>
            <a:pPr marL="0" indent="0">
              <a:buNone/>
            </a:pPr>
            <a:r>
              <a:rPr lang="en-US" sz="1800" dirty="0"/>
              <a:t>		</a:t>
            </a:r>
            <a:r>
              <a:rPr lang="en-US" sz="1800" dirty="0" smtClean="0"/>
              <a:t>  </a:t>
            </a:r>
            <a:r>
              <a:rPr lang="en-US" sz="1800" dirty="0" smtClean="0">
                <a:latin typeface="Times New Roman" panose="02020603050405020304" pitchFamily="18" charset="0"/>
                <a:cs typeface="Times New Roman" panose="02020603050405020304" pitchFamily="18" charset="0"/>
              </a:rPr>
              <a:t>1000000000</a:t>
            </a:r>
            <a:r>
              <a:rPr lang="en-US" sz="1800" dirty="0"/>
              <a:t>	</a:t>
            </a:r>
            <a:r>
              <a:rPr lang="en-US" sz="1800" dirty="0" smtClean="0">
                <a:latin typeface="Times New Roman" panose="02020603050405020304" pitchFamily="18" charset="0"/>
                <a:cs typeface="Times New Roman" panose="02020603050405020304" pitchFamily="18" charset="0"/>
              </a:rPr>
              <a:t>  512</a:t>
            </a:r>
            <a:r>
              <a:rPr lang="en-US" sz="1800" dirty="0"/>
              <a:t>		</a:t>
            </a:r>
            <a:r>
              <a:rPr lang="en-US" sz="1800" dirty="0" smtClean="0">
                <a:latin typeface="Times New Roman" panose="02020603050405020304" pitchFamily="18" charset="0"/>
                <a:cs typeface="Times New Roman" panose="02020603050405020304" pitchFamily="18" charset="0"/>
              </a:rPr>
              <a:t>2</a:t>
            </a:r>
            <a:r>
              <a:rPr lang="en-US" sz="1800" baseline="30000" dirty="0" smtClean="0">
                <a:latin typeface="Times New Roman" panose="02020603050405020304" pitchFamily="18" charset="0"/>
                <a:cs typeface="Times New Roman" panose="02020603050405020304" pitchFamily="18" charset="0"/>
              </a:rPr>
              <a:t>9</a:t>
            </a:r>
            <a:endParaRPr lang="en-US" sz="1800" dirty="0"/>
          </a:p>
          <a:p>
            <a:pPr marL="0" indent="0">
              <a:buNone/>
            </a:pPr>
            <a:r>
              <a:rPr lang="en-US" sz="1800" dirty="0"/>
              <a:t>		</a:t>
            </a:r>
            <a:r>
              <a:rPr lang="en-US" sz="1800" dirty="0" smtClean="0">
                <a:latin typeface="Times New Roman" panose="02020603050405020304" pitchFamily="18" charset="0"/>
                <a:cs typeface="Times New Roman" panose="02020603050405020304" pitchFamily="18" charset="0"/>
              </a:rPr>
              <a:t>10000000000</a:t>
            </a:r>
            <a:r>
              <a:rPr lang="en-US" sz="1800" dirty="0"/>
              <a:t>	</a:t>
            </a:r>
            <a:r>
              <a:rPr lang="en-US" sz="1800" dirty="0" smtClean="0">
                <a:latin typeface="Times New Roman" panose="02020603050405020304" pitchFamily="18" charset="0"/>
                <a:cs typeface="Times New Roman" panose="02020603050405020304" pitchFamily="18" charset="0"/>
              </a:rPr>
              <a:t>1024</a:t>
            </a:r>
            <a:r>
              <a:rPr lang="en-US" sz="1800" dirty="0"/>
              <a:t>		</a:t>
            </a:r>
            <a:r>
              <a:rPr lang="en-US" sz="1800" dirty="0" smtClean="0">
                <a:latin typeface="Times New Roman" panose="02020603050405020304" pitchFamily="18" charset="0"/>
                <a:cs typeface="Times New Roman" panose="02020603050405020304" pitchFamily="18" charset="0"/>
              </a:rPr>
              <a:t>2</a:t>
            </a:r>
            <a:r>
              <a:rPr lang="en-US" sz="1800" baseline="30000" dirty="0" smtClean="0">
                <a:latin typeface="Times New Roman" panose="02020603050405020304" pitchFamily="18" charset="0"/>
                <a:cs typeface="Times New Roman" panose="02020603050405020304" pitchFamily="18" charset="0"/>
              </a:rPr>
              <a:t>10</a:t>
            </a:r>
            <a:endParaRPr lang="en-US" sz="1800" dirty="0"/>
          </a:p>
          <a:p>
            <a:pPr marL="0" indent="0">
              <a:buNone/>
            </a:pPr>
            <a:endParaRPr lang="en-US" sz="1800" dirty="0"/>
          </a:p>
          <a:p>
            <a:pPr marL="0" indent="0">
              <a:buNone/>
            </a:pPr>
            <a:endParaRPr lang="en-US" sz="1800" dirty="0" smtClean="0"/>
          </a:p>
        </p:txBody>
      </p:sp>
    </p:spTree>
    <p:custDataLst>
      <p:tags r:id="rId1"/>
    </p:custDataLst>
    <p:extLst>
      <p:ext uri="{BB962C8B-B14F-4D97-AF65-F5344CB8AC3E}">
        <p14:creationId xmlns:p14="http://schemas.microsoft.com/office/powerpoint/2010/main" val="39289820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6588224" y="3347448"/>
            <a:ext cx="0" cy="16527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473510" y="3344448"/>
            <a:ext cx="0" cy="16527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363998" y="3347448"/>
            <a:ext cx="0" cy="16527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251860" y="3344448"/>
            <a:ext cx="0" cy="16527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139722" y="3350074"/>
            <a:ext cx="0" cy="16527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027584" y="3347074"/>
            <a:ext cx="0" cy="16527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915446" y="3344074"/>
            <a:ext cx="0" cy="16527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803308" y="3341074"/>
            <a:ext cx="0" cy="16527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691170" y="3338074"/>
            <a:ext cx="0" cy="16527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579032" y="3335074"/>
            <a:ext cx="0" cy="16527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466894" y="3332074"/>
            <a:ext cx="0" cy="16527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65620" y="3055392"/>
            <a:ext cx="0" cy="19726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258100" y="3050790"/>
            <a:ext cx="0" cy="19726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CA" dirty="0" smtClean="0"/>
              <a:t>Adding powers of two</a:t>
            </a:r>
            <a:endParaRPr lang="en-CA" dirty="0"/>
          </a:p>
        </p:txBody>
      </p:sp>
      <p:sp>
        <p:nvSpPr>
          <p:cNvPr id="3" name="Content Placeholder 2"/>
          <p:cNvSpPr>
            <a:spLocks noGrp="1"/>
          </p:cNvSpPr>
          <p:nvPr>
            <p:ph idx="1"/>
          </p:nvPr>
        </p:nvSpPr>
        <p:spPr>
          <a:xfrm>
            <a:off x="529208" y="1600200"/>
            <a:ext cx="8003232" cy="4525963"/>
          </a:xfrm>
        </p:spPr>
        <p:txBody>
          <a:bodyPr/>
          <a:lstStyle/>
          <a:p>
            <a:pPr algn="l"/>
            <a:r>
              <a:rPr lang="en-US" dirty="0" smtClean="0"/>
              <a:t>Adding numbers in base 10 is something you have learned</a:t>
            </a:r>
          </a:p>
          <a:p>
            <a:pPr lvl="1" algn="l"/>
            <a:r>
              <a:rPr lang="en-US" dirty="0" smtClean="0"/>
              <a:t>In base 10, adding powers of 10 is easy:   </a:t>
            </a:r>
            <a:r>
              <a:rPr lang="en-US" dirty="0" smtClean="0">
                <a:latin typeface="Times New Roman" panose="02020603050405020304" pitchFamily="18" charset="0"/>
                <a:cs typeface="Times New Roman" panose="02020603050405020304" pitchFamily="18" charset="0"/>
              </a:rPr>
              <a:t>10 + 100 + 10000 = 10110</a:t>
            </a:r>
          </a:p>
          <a:p>
            <a:pPr algn="l"/>
            <a:r>
              <a:rPr lang="en-US" dirty="0" smtClean="0"/>
              <a:t>Adding powers of two (</a:t>
            </a:r>
            <a:r>
              <a:rPr lang="en-US" dirty="0" smtClean="0">
                <a:latin typeface="Times New Roman" panose="02020603050405020304" pitchFamily="18" charset="0"/>
                <a:cs typeface="Times New Roman" panose="02020603050405020304" pitchFamily="18" charset="0"/>
              </a:rPr>
              <a:t>10</a:t>
            </a:r>
            <a:r>
              <a:rPr lang="en-US" baseline="-25000" dirty="0" smtClean="0">
                <a:latin typeface="Times New Roman" panose="02020603050405020304" pitchFamily="18" charset="0"/>
                <a:cs typeface="Times New Roman" panose="02020603050405020304" pitchFamily="18" charset="0"/>
              </a:rPr>
              <a:t>2</a:t>
            </a:r>
            <a:r>
              <a:rPr lang="en-US" dirty="0" smtClean="0"/>
              <a:t>) in base 2 is also quite easy:</a:t>
            </a:r>
          </a:p>
          <a:p>
            <a:pPr marL="0" indent="0" algn="l">
              <a:buNone/>
            </a:pPr>
            <a:r>
              <a:rPr lang="en-US" sz="1800" dirty="0" smtClean="0"/>
              <a:t>	</a:t>
            </a:r>
            <a:r>
              <a:rPr lang="en-US" sz="1800" dirty="0"/>
              <a:t>	</a:t>
            </a:r>
            <a:endParaRPr lang="en-US" sz="1800" dirty="0" smtClean="0"/>
          </a:p>
        </p:txBody>
      </p:sp>
      <p:sp>
        <p:nvSpPr>
          <p:cNvPr id="4" name="Rectangle 3"/>
          <p:cNvSpPr/>
          <p:nvPr/>
        </p:nvSpPr>
        <p:spPr>
          <a:xfrm>
            <a:off x="2995611" y="5003884"/>
            <a:ext cx="646331"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1482</a:t>
            </a:r>
            <a:endParaRPr lang="en-CA" dirty="0"/>
          </a:p>
        </p:txBody>
      </p:sp>
      <p:sp>
        <p:nvSpPr>
          <p:cNvPr id="5" name="Rectangle 4"/>
          <p:cNvSpPr/>
          <p:nvPr/>
        </p:nvSpPr>
        <p:spPr>
          <a:xfrm>
            <a:off x="3235202" y="3055392"/>
            <a:ext cx="274434" cy="307777"/>
          </a:xfrm>
          <a:prstGeom prst="rect">
            <a:avLst/>
          </a:prstGeom>
        </p:spPr>
        <p:txBody>
          <a:bodyPr wrap="none">
            <a:spAutoFit/>
          </a:bodyPr>
          <a:lstStyle/>
          <a:p>
            <a:r>
              <a:rPr lang="en-US" sz="1400" dirty="0" smtClean="0">
                <a:latin typeface="Times New Roman" panose="02020603050405020304" pitchFamily="18" charset="0"/>
                <a:cs typeface="Times New Roman" panose="02020603050405020304" pitchFamily="18" charset="0"/>
              </a:rPr>
              <a:t>3</a:t>
            </a:r>
            <a:endParaRPr lang="en-CA" sz="1400" dirty="0"/>
          </a:p>
        </p:txBody>
      </p:sp>
      <p:sp>
        <p:nvSpPr>
          <p:cNvPr id="6" name="Rectangle 5"/>
          <p:cNvSpPr/>
          <p:nvPr/>
        </p:nvSpPr>
        <p:spPr>
          <a:xfrm>
            <a:off x="6432158" y="5000192"/>
            <a:ext cx="300082"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0</a:t>
            </a:r>
            <a:endParaRPr lang="en-CA" dirty="0"/>
          </a:p>
        </p:txBody>
      </p:sp>
      <p:cxnSp>
        <p:nvCxnSpPr>
          <p:cNvPr id="8" name="Straight Connector 7"/>
          <p:cNvCxnSpPr/>
          <p:nvPr/>
        </p:nvCxnSpPr>
        <p:spPr>
          <a:xfrm>
            <a:off x="3484552" y="3351160"/>
            <a:ext cx="0" cy="16527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962645" y="3329944"/>
            <a:ext cx="1769595" cy="1754326"/>
          </a:xfrm>
          <a:prstGeom prst="rect">
            <a:avLst/>
          </a:prstGeom>
        </p:spPr>
        <p:txBody>
          <a:bodyPr wrap="square">
            <a:spAutoFit/>
          </a:bodyPr>
          <a:lstStyle/>
          <a:p>
            <a:pPr algn="r"/>
            <a:r>
              <a:rPr lang="en-US" dirty="0" smtClean="0">
                <a:latin typeface="Times New Roman" panose="02020603050405020304" pitchFamily="18" charset="0"/>
                <a:cs typeface="Times New Roman" panose="02020603050405020304" pitchFamily="18" charset="0"/>
              </a:rPr>
              <a:t>10</a:t>
            </a:r>
          </a:p>
          <a:p>
            <a:pPr algn="r"/>
            <a:r>
              <a:rPr lang="en-US" dirty="0" smtClean="0">
                <a:latin typeface="Times New Roman" panose="02020603050405020304" pitchFamily="18" charset="0"/>
                <a:cs typeface="Times New Roman" panose="02020603050405020304" pitchFamily="18" charset="0"/>
              </a:rPr>
              <a:t>1000</a:t>
            </a:r>
          </a:p>
          <a:p>
            <a:pPr algn="r"/>
            <a:r>
              <a:rPr lang="en-US" dirty="0" smtClean="0">
                <a:latin typeface="Times New Roman" panose="02020603050405020304" pitchFamily="18" charset="0"/>
                <a:cs typeface="Times New Roman" panose="02020603050405020304" pitchFamily="18" charset="0"/>
              </a:rPr>
              <a:t>1000000</a:t>
            </a:r>
          </a:p>
          <a:p>
            <a:pPr algn="r"/>
            <a:r>
              <a:rPr lang="en-US" dirty="0" smtClean="0">
                <a:latin typeface="Times New Roman" panose="02020603050405020304" pitchFamily="18" charset="0"/>
                <a:cs typeface="Times New Roman" panose="02020603050405020304" pitchFamily="18" charset="0"/>
              </a:rPr>
              <a:t>10000000</a:t>
            </a:r>
          </a:p>
          <a:p>
            <a:pPr algn="r"/>
            <a:r>
              <a:rPr lang="en-US" dirty="0" smtClean="0">
                <a:latin typeface="Times New Roman" panose="02020603050405020304" pitchFamily="18" charset="0"/>
                <a:cs typeface="Times New Roman" panose="02020603050405020304" pitchFamily="18" charset="0"/>
              </a:rPr>
              <a:t>100000000</a:t>
            </a:r>
          </a:p>
          <a:p>
            <a:pPr algn="r"/>
            <a:r>
              <a:rPr lang="en-US" dirty="0" smtClean="0">
                <a:latin typeface="Times New Roman" panose="02020603050405020304" pitchFamily="18" charset="0"/>
                <a:cs typeface="Times New Roman" panose="02020603050405020304" pitchFamily="18" charset="0"/>
              </a:rPr>
              <a:t>+</a:t>
            </a:r>
            <a:r>
              <a:rPr lang="en-US" u="sng" dirty="0">
                <a:latin typeface="Times New Roman" panose="02020603050405020304" pitchFamily="18" charset="0"/>
                <a:cs typeface="Times New Roman" panose="02020603050405020304" pitchFamily="18" charset="0"/>
              </a:rPr>
              <a:t>10000000000</a:t>
            </a:r>
            <a:endParaRPr lang="en-CA" dirty="0"/>
          </a:p>
        </p:txBody>
      </p:sp>
      <p:sp>
        <p:nvSpPr>
          <p:cNvPr id="11" name="Rectangle 10"/>
          <p:cNvSpPr/>
          <p:nvPr/>
        </p:nvSpPr>
        <p:spPr>
          <a:xfrm>
            <a:off x="2757144" y="3330690"/>
            <a:ext cx="884798" cy="1754326"/>
          </a:xfrm>
          <a:prstGeom prst="rect">
            <a:avLst/>
          </a:prstGeom>
        </p:spPr>
        <p:txBody>
          <a:bodyPr wrap="square">
            <a:spAutoFit/>
          </a:bodyPr>
          <a:lstStyle/>
          <a:p>
            <a:pPr algn="r"/>
            <a:r>
              <a:rPr lang="en-US" dirty="0" smtClean="0">
                <a:latin typeface="Times New Roman" panose="02020603050405020304" pitchFamily="18" charset="0"/>
                <a:cs typeface="Times New Roman" panose="02020603050405020304" pitchFamily="18" charset="0"/>
              </a:rPr>
              <a:t>2</a:t>
            </a:r>
          </a:p>
          <a:p>
            <a:pPr algn="r"/>
            <a:r>
              <a:rPr lang="en-US" dirty="0" smtClean="0">
                <a:latin typeface="Times New Roman" panose="02020603050405020304" pitchFamily="18" charset="0"/>
                <a:cs typeface="Times New Roman" panose="02020603050405020304" pitchFamily="18" charset="0"/>
              </a:rPr>
              <a:t>8</a:t>
            </a:r>
          </a:p>
          <a:p>
            <a:pPr algn="r"/>
            <a:r>
              <a:rPr lang="en-US" dirty="0" smtClean="0">
                <a:latin typeface="Times New Roman" panose="02020603050405020304" pitchFamily="18" charset="0"/>
                <a:cs typeface="Times New Roman" panose="02020603050405020304" pitchFamily="18" charset="0"/>
              </a:rPr>
              <a:t>64</a:t>
            </a:r>
          </a:p>
          <a:p>
            <a:pPr algn="r"/>
            <a:r>
              <a:rPr lang="en-US" dirty="0" smtClean="0">
                <a:latin typeface="Times New Roman" panose="02020603050405020304" pitchFamily="18" charset="0"/>
                <a:cs typeface="Times New Roman" panose="02020603050405020304" pitchFamily="18" charset="0"/>
              </a:rPr>
              <a:t>128</a:t>
            </a:r>
          </a:p>
          <a:p>
            <a:pPr algn="r"/>
            <a:r>
              <a:rPr lang="en-US" dirty="0" smtClean="0">
                <a:latin typeface="Times New Roman" panose="02020603050405020304" pitchFamily="18" charset="0"/>
                <a:cs typeface="Times New Roman" panose="02020603050405020304" pitchFamily="18" charset="0"/>
              </a:rPr>
              <a:t>256</a:t>
            </a:r>
          </a:p>
          <a:p>
            <a:pPr algn="r"/>
            <a:r>
              <a:rPr lang="en-US" dirty="0" smtClean="0">
                <a:latin typeface="Times New Roman" panose="02020603050405020304" pitchFamily="18" charset="0"/>
                <a:cs typeface="Times New Roman" panose="02020603050405020304" pitchFamily="18" charset="0"/>
              </a:rPr>
              <a:t>+</a:t>
            </a:r>
            <a:r>
              <a:rPr lang="en-US" u="sng" dirty="0" smtClean="0">
                <a:latin typeface="Times New Roman" panose="02020603050405020304" pitchFamily="18" charset="0"/>
                <a:cs typeface="Times New Roman" panose="02020603050405020304" pitchFamily="18" charset="0"/>
              </a:rPr>
              <a:t>1024</a:t>
            </a:r>
          </a:p>
        </p:txBody>
      </p:sp>
      <p:sp>
        <p:nvSpPr>
          <p:cNvPr id="16" name="Rectangle 15"/>
          <p:cNvSpPr/>
          <p:nvPr/>
        </p:nvSpPr>
        <p:spPr>
          <a:xfrm>
            <a:off x="3126390" y="3050790"/>
            <a:ext cx="274434" cy="307777"/>
          </a:xfrm>
          <a:prstGeom prst="rect">
            <a:avLst/>
          </a:prstGeom>
        </p:spPr>
        <p:txBody>
          <a:bodyPr wrap="none">
            <a:spAutoFit/>
          </a:bodyPr>
          <a:lstStyle/>
          <a:p>
            <a:r>
              <a:rPr lang="en-US" sz="1400" dirty="0" smtClean="0">
                <a:latin typeface="Times New Roman" panose="02020603050405020304" pitchFamily="18" charset="0"/>
                <a:cs typeface="Times New Roman" panose="02020603050405020304" pitchFamily="18" charset="0"/>
              </a:rPr>
              <a:t>1</a:t>
            </a:r>
            <a:endParaRPr lang="en-CA" sz="1400" dirty="0"/>
          </a:p>
        </p:txBody>
      </p:sp>
      <p:sp>
        <p:nvSpPr>
          <p:cNvPr id="20" name="Rectangle 19"/>
          <p:cNvSpPr/>
          <p:nvPr/>
        </p:nvSpPr>
        <p:spPr>
          <a:xfrm>
            <a:off x="6317444" y="4997192"/>
            <a:ext cx="300082"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1</a:t>
            </a:r>
            <a:endParaRPr lang="en-CA" dirty="0"/>
          </a:p>
        </p:txBody>
      </p:sp>
      <p:sp>
        <p:nvSpPr>
          <p:cNvPr id="22" name="Rectangle 21"/>
          <p:cNvSpPr/>
          <p:nvPr/>
        </p:nvSpPr>
        <p:spPr>
          <a:xfrm>
            <a:off x="6207932" y="5000192"/>
            <a:ext cx="300082"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0</a:t>
            </a:r>
            <a:endParaRPr lang="en-CA" dirty="0"/>
          </a:p>
        </p:txBody>
      </p:sp>
      <p:sp>
        <p:nvSpPr>
          <p:cNvPr id="24" name="Rectangle 23"/>
          <p:cNvSpPr/>
          <p:nvPr/>
        </p:nvSpPr>
        <p:spPr>
          <a:xfrm>
            <a:off x="6095794" y="4997192"/>
            <a:ext cx="300082"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1</a:t>
            </a:r>
            <a:endParaRPr lang="en-CA" dirty="0"/>
          </a:p>
        </p:txBody>
      </p:sp>
      <p:sp>
        <p:nvSpPr>
          <p:cNvPr id="26" name="Rectangle 25"/>
          <p:cNvSpPr/>
          <p:nvPr/>
        </p:nvSpPr>
        <p:spPr>
          <a:xfrm>
            <a:off x="5983656" y="5002818"/>
            <a:ext cx="300082"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0</a:t>
            </a:r>
            <a:endParaRPr lang="en-CA" dirty="0"/>
          </a:p>
        </p:txBody>
      </p:sp>
      <p:sp>
        <p:nvSpPr>
          <p:cNvPr id="28" name="Rectangle 27"/>
          <p:cNvSpPr/>
          <p:nvPr/>
        </p:nvSpPr>
        <p:spPr>
          <a:xfrm>
            <a:off x="5871518" y="4999818"/>
            <a:ext cx="300082"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0</a:t>
            </a:r>
            <a:endParaRPr lang="en-CA" dirty="0"/>
          </a:p>
        </p:txBody>
      </p:sp>
      <p:sp>
        <p:nvSpPr>
          <p:cNvPr id="30" name="Rectangle 29"/>
          <p:cNvSpPr/>
          <p:nvPr/>
        </p:nvSpPr>
        <p:spPr>
          <a:xfrm>
            <a:off x="5759380" y="4996818"/>
            <a:ext cx="300082"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1</a:t>
            </a:r>
            <a:endParaRPr lang="en-CA" dirty="0"/>
          </a:p>
        </p:txBody>
      </p:sp>
      <p:sp>
        <p:nvSpPr>
          <p:cNvPr id="32" name="Rectangle 31"/>
          <p:cNvSpPr/>
          <p:nvPr/>
        </p:nvSpPr>
        <p:spPr>
          <a:xfrm>
            <a:off x="5647242" y="4996199"/>
            <a:ext cx="300082"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1</a:t>
            </a:r>
            <a:endParaRPr lang="en-CA" dirty="0"/>
          </a:p>
        </p:txBody>
      </p:sp>
      <p:sp>
        <p:nvSpPr>
          <p:cNvPr id="34" name="Rectangle 33"/>
          <p:cNvSpPr/>
          <p:nvPr/>
        </p:nvSpPr>
        <p:spPr>
          <a:xfrm>
            <a:off x="5535104" y="4995580"/>
            <a:ext cx="300082"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1</a:t>
            </a:r>
            <a:endParaRPr lang="en-CA" dirty="0"/>
          </a:p>
        </p:txBody>
      </p:sp>
      <p:sp>
        <p:nvSpPr>
          <p:cNvPr id="36" name="Rectangle 35"/>
          <p:cNvSpPr/>
          <p:nvPr/>
        </p:nvSpPr>
        <p:spPr>
          <a:xfrm>
            <a:off x="5422966" y="4994961"/>
            <a:ext cx="300082"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0</a:t>
            </a:r>
            <a:endParaRPr lang="en-CA" dirty="0"/>
          </a:p>
        </p:txBody>
      </p:sp>
      <p:sp>
        <p:nvSpPr>
          <p:cNvPr id="38" name="Rectangle 37"/>
          <p:cNvSpPr/>
          <p:nvPr/>
        </p:nvSpPr>
        <p:spPr>
          <a:xfrm>
            <a:off x="5310828" y="4994342"/>
            <a:ext cx="300082"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1</a:t>
            </a:r>
            <a:endParaRPr lang="en-CA" dirty="0"/>
          </a:p>
        </p:txBody>
      </p:sp>
    </p:spTree>
    <p:custDataLst>
      <p:tags r:id="rId1"/>
    </p:custDataLst>
    <p:extLst>
      <p:ext uri="{BB962C8B-B14F-4D97-AF65-F5344CB8AC3E}">
        <p14:creationId xmlns:p14="http://schemas.microsoft.com/office/powerpoint/2010/main" val="17346107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8"/>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19"/>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21"/>
                                        </p:tgtEl>
                                        <p:attrNameLst>
                                          <p:attrName>style.visibility</p:attrName>
                                        </p:attrNameLst>
                                      </p:cBhvr>
                                      <p:to>
                                        <p:strVal val="hidden"/>
                                      </p:to>
                                    </p:set>
                                  </p:childTnLst>
                                </p:cTn>
                              </p:par>
                              <p:par>
                                <p:cTn id="73" presetID="1" presetClass="entr" presetSubtype="0" fill="hold" nodeType="with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23"/>
                                        </p:tgtEl>
                                        <p:attrNameLst>
                                          <p:attrName>style.visibility</p:attrName>
                                        </p:attrNameLst>
                                      </p:cBhvr>
                                      <p:to>
                                        <p:strVal val="hidden"/>
                                      </p:to>
                                    </p:set>
                                  </p:childTnLst>
                                </p:cTn>
                              </p:par>
                              <p:par>
                                <p:cTn id="83" presetID="1" presetClass="entr" presetSubtype="0" fill="hold" nodeType="withEffect">
                                  <p:stCondLst>
                                    <p:cond delay="0"/>
                                  </p:stCondLst>
                                  <p:childTnLst>
                                    <p:set>
                                      <p:cBhvr>
                                        <p:cTn id="84" dur="1" fill="hold">
                                          <p:stCondLst>
                                            <p:cond delay="0"/>
                                          </p:stCondLst>
                                        </p:cTn>
                                        <p:tgtEl>
                                          <p:spTgt spid="2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nodeType="clickEffect">
                                  <p:stCondLst>
                                    <p:cond delay="0"/>
                                  </p:stCondLst>
                                  <p:childTnLst>
                                    <p:set>
                                      <p:cBhvr>
                                        <p:cTn id="92" dur="1" fill="hold">
                                          <p:stCondLst>
                                            <p:cond delay="0"/>
                                          </p:stCondLst>
                                        </p:cTn>
                                        <p:tgtEl>
                                          <p:spTgt spid="25"/>
                                        </p:tgtEl>
                                        <p:attrNameLst>
                                          <p:attrName>style.visibility</p:attrName>
                                        </p:attrNameLst>
                                      </p:cBhvr>
                                      <p:to>
                                        <p:strVal val="hidden"/>
                                      </p:to>
                                    </p:set>
                                  </p:childTnLst>
                                </p:cTn>
                              </p:par>
                              <p:par>
                                <p:cTn id="93" presetID="1" presetClass="entr" presetSubtype="0" fill="hold" nodeType="withEffect">
                                  <p:stCondLst>
                                    <p:cond delay="0"/>
                                  </p:stCondLst>
                                  <p:childTnLst>
                                    <p:set>
                                      <p:cBhvr>
                                        <p:cTn id="94" dur="1" fill="hold">
                                          <p:stCondLst>
                                            <p:cond delay="0"/>
                                          </p:stCondLst>
                                        </p:cTn>
                                        <p:tgtEl>
                                          <p:spTgt spid="2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nodeType="clickEffect">
                                  <p:stCondLst>
                                    <p:cond delay="0"/>
                                  </p:stCondLst>
                                  <p:childTnLst>
                                    <p:set>
                                      <p:cBhvr>
                                        <p:cTn id="102" dur="1" fill="hold">
                                          <p:stCondLst>
                                            <p:cond delay="0"/>
                                          </p:stCondLst>
                                        </p:cTn>
                                        <p:tgtEl>
                                          <p:spTgt spid="27"/>
                                        </p:tgtEl>
                                        <p:attrNameLst>
                                          <p:attrName>style.visibility</p:attrName>
                                        </p:attrNameLst>
                                      </p:cBhvr>
                                      <p:to>
                                        <p:strVal val="hidden"/>
                                      </p:to>
                                    </p:set>
                                  </p:childTnLst>
                                </p:cTn>
                              </p:par>
                              <p:par>
                                <p:cTn id="103" presetID="1" presetClass="entr" presetSubtype="0" fill="hold" nodeType="withEffect">
                                  <p:stCondLst>
                                    <p:cond delay="0"/>
                                  </p:stCondLst>
                                  <p:childTnLst>
                                    <p:set>
                                      <p:cBhvr>
                                        <p:cTn id="104" dur="1" fill="hold">
                                          <p:stCondLst>
                                            <p:cond delay="0"/>
                                          </p:stCondLst>
                                        </p:cTn>
                                        <p:tgtEl>
                                          <p:spTgt spid="29"/>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0"/>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nodeType="clickEffect">
                                  <p:stCondLst>
                                    <p:cond delay="0"/>
                                  </p:stCondLst>
                                  <p:childTnLst>
                                    <p:set>
                                      <p:cBhvr>
                                        <p:cTn id="112" dur="1" fill="hold">
                                          <p:stCondLst>
                                            <p:cond delay="0"/>
                                          </p:stCondLst>
                                        </p:cTn>
                                        <p:tgtEl>
                                          <p:spTgt spid="29"/>
                                        </p:tgtEl>
                                        <p:attrNameLst>
                                          <p:attrName>style.visibility</p:attrName>
                                        </p:attrNameLst>
                                      </p:cBhvr>
                                      <p:to>
                                        <p:strVal val="hidden"/>
                                      </p:to>
                                    </p:set>
                                  </p:childTnLst>
                                </p:cTn>
                              </p:par>
                              <p:par>
                                <p:cTn id="113" presetID="1" presetClass="entr" presetSubtype="0" fill="hold" nodeType="withEffect">
                                  <p:stCondLst>
                                    <p:cond delay="0"/>
                                  </p:stCondLst>
                                  <p:childTnLst>
                                    <p:set>
                                      <p:cBhvr>
                                        <p:cTn id="114" dur="1" fill="hold">
                                          <p:stCondLst>
                                            <p:cond delay="0"/>
                                          </p:stCondLst>
                                        </p:cTn>
                                        <p:tgtEl>
                                          <p:spTgt spid="31"/>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2"/>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nodeType="clickEffect">
                                  <p:stCondLst>
                                    <p:cond delay="0"/>
                                  </p:stCondLst>
                                  <p:childTnLst>
                                    <p:set>
                                      <p:cBhvr>
                                        <p:cTn id="122" dur="1" fill="hold">
                                          <p:stCondLst>
                                            <p:cond delay="0"/>
                                          </p:stCondLst>
                                        </p:cTn>
                                        <p:tgtEl>
                                          <p:spTgt spid="31"/>
                                        </p:tgtEl>
                                        <p:attrNameLst>
                                          <p:attrName>style.visibility</p:attrName>
                                        </p:attrNameLst>
                                      </p:cBhvr>
                                      <p:to>
                                        <p:strVal val="hidden"/>
                                      </p:to>
                                    </p:set>
                                  </p:childTnLst>
                                </p:cTn>
                              </p:par>
                              <p:par>
                                <p:cTn id="123" presetID="1" presetClass="entr" presetSubtype="0" fill="hold" nodeType="withEffect">
                                  <p:stCondLst>
                                    <p:cond delay="0"/>
                                  </p:stCondLst>
                                  <p:childTnLst>
                                    <p:set>
                                      <p:cBhvr>
                                        <p:cTn id="124" dur="1" fill="hold">
                                          <p:stCondLst>
                                            <p:cond delay="0"/>
                                          </p:stCondLst>
                                        </p:cTn>
                                        <p:tgtEl>
                                          <p:spTgt spid="33"/>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34"/>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xit" presetSubtype="0" fill="hold" nodeType="clickEffect">
                                  <p:stCondLst>
                                    <p:cond delay="0"/>
                                  </p:stCondLst>
                                  <p:childTnLst>
                                    <p:set>
                                      <p:cBhvr>
                                        <p:cTn id="132" dur="1" fill="hold">
                                          <p:stCondLst>
                                            <p:cond delay="0"/>
                                          </p:stCondLst>
                                        </p:cTn>
                                        <p:tgtEl>
                                          <p:spTgt spid="33"/>
                                        </p:tgtEl>
                                        <p:attrNameLst>
                                          <p:attrName>style.visibility</p:attrName>
                                        </p:attrNameLst>
                                      </p:cBhvr>
                                      <p:to>
                                        <p:strVal val="hidden"/>
                                      </p:to>
                                    </p:set>
                                  </p:childTnLst>
                                </p:cTn>
                              </p:par>
                              <p:par>
                                <p:cTn id="133" presetID="1" presetClass="entr" presetSubtype="0" fill="hold" nodeType="withEffect">
                                  <p:stCondLst>
                                    <p:cond delay="0"/>
                                  </p:stCondLst>
                                  <p:childTnLst>
                                    <p:set>
                                      <p:cBhvr>
                                        <p:cTn id="134" dur="1" fill="hold">
                                          <p:stCondLst>
                                            <p:cond delay="0"/>
                                          </p:stCondLst>
                                        </p:cTn>
                                        <p:tgtEl>
                                          <p:spTgt spid="35"/>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36"/>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xit" presetSubtype="0" fill="hold" nodeType="clickEffect">
                                  <p:stCondLst>
                                    <p:cond delay="0"/>
                                  </p:stCondLst>
                                  <p:childTnLst>
                                    <p:set>
                                      <p:cBhvr>
                                        <p:cTn id="142" dur="1" fill="hold">
                                          <p:stCondLst>
                                            <p:cond delay="0"/>
                                          </p:stCondLst>
                                        </p:cTn>
                                        <p:tgtEl>
                                          <p:spTgt spid="35"/>
                                        </p:tgtEl>
                                        <p:attrNameLst>
                                          <p:attrName>style.visibility</p:attrName>
                                        </p:attrNameLst>
                                      </p:cBhvr>
                                      <p:to>
                                        <p:strVal val="hidden"/>
                                      </p:to>
                                    </p:set>
                                  </p:childTnLst>
                                </p:cTn>
                              </p:par>
                              <p:par>
                                <p:cTn id="143" presetID="1" presetClass="entr" presetSubtype="0" fill="hold" nodeType="withEffect">
                                  <p:stCondLst>
                                    <p:cond delay="0"/>
                                  </p:stCondLst>
                                  <p:childTnLst>
                                    <p:set>
                                      <p:cBhvr>
                                        <p:cTn id="144" dur="1" fill="hold">
                                          <p:stCondLst>
                                            <p:cond delay="0"/>
                                          </p:stCondLst>
                                        </p:cTn>
                                        <p:tgtEl>
                                          <p:spTgt spid="37"/>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38"/>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xit" presetSubtype="0" fill="hold" nodeType="clickEffect">
                                  <p:stCondLst>
                                    <p:cond delay="0"/>
                                  </p:stCondLst>
                                  <p:childTnLst>
                                    <p:set>
                                      <p:cBhvr>
                                        <p:cTn id="152"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6" grpId="0"/>
      <p:bldP spid="20" grpId="0"/>
      <p:bldP spid="22" grpId="0"/>
      <p:bldP spid="24" grpId="0"/>
      <p:bldP spid="26" grpId="0"/>
      <p:bldP spid="28" grpId="0"/>
      <p:bldP spid="30" grpId="0"/>
      <p:bldP spid="32" grpId="0"/>
      <p:bldP spid="34" grpId="0"/>
      <p:bldP spid="36"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Representation</a:t>
            </a:r>
            <a:endParaRPr lang="en-CA" dirty="0"/>
          </a:p>
        </p:txBody>
      </p:sp>
      <p:sp>
        <p:nvSpPr>
          <p:cNvPr id="3" name="Content Placeholder 2"/>
          <p:cNvSpPr>
            <a:spLocks noGrp="1"/>
          </p:cNvSpPr>
          <p:nvPr>
            <p:ph idx="1"/>
          </p:nvPr>
        </p:nvSpPr>
        <p:spPr/>
        <p:txBody>
          <a:bodyPr/>
          <a:lstStyle/>
          <a:p>
            <a:r>
              <a:rPr lang="en-US" dirty="0" smtClean="0"/>
              <a:t>In base 10, every digit is associated with a power of 10:</a:t>
            </a:r>
          </a:p>
          <a:p>
            <a:pPr marL="0" indent="0">
              <a:buNone/>
            </a:pPr>
            <a:r>
              <a:rPr lang="en-US" dirty="0" smtClean="0"/>
              <a:t>			      </a:t>
            </a:r>
            <a:r>
              <a:rPr lang="en-US" dirty="0" smtClean="0">
                <a:latin typeface="Times New Roman" panose="02020603050405020304" pitchFamily="18" charset="0"/>
                <a:cs typeface="Times New Roman" panose="02020603050405020304" pitchFamily="18" charset="0"/>
              </a:rPr>
              <a:t>123456789</a:t>
            </a:r>
          </a:p>
          <a:p>
            <a:endParaRPr lang="en-US" dirty="0" smtClean="0"/>
          </a:p>
          <a:p>
            <a:r>
              <a:rPr lang="en-US" dirty="0" smtClean="0"/>
              <a:t>We will say that:</a:t>
            </a:r>
          </a:p>
          <a:p>
            <a:pPr lvl="1"/>
            <a:r>
              <a:rPr lang="en-US" dirty="0" smtClean="0"/>
              <a:t>The “</a:t>
            </a:r>
            <a:r>
              <a:rPr lang="en-US" dirty="0" smtClean="0">
                <a:latin typeface="Times New Roman" panose="02020603050405020304" pitchFamily="18" charset="0"/>
                <a:cs typeface="Times New Roman" panose="02020603050405020304" pitchFamily="18" charset="0"/>
              </a:rPr>
              <a:t>9</a:t>
            </a:r>
            <a:r>
              <a:rPr lang="en-US" dirty="0" smtClean="0"/>
              <a:t>” is </a:t>
            </a:r>
            <a:r>
              <a:rPr lang="en-US" dirty="0" smtClean="0">
                <a:latin typeface="Times New Roman" panose="02020603050405020304" pitchFamily="18" charset="0"/>
                <a:cs typeface="Times New Roman" panose="02020603050405020304" pitchFamily="18" charset="0"/>
              </a:rPr>
              <a:t>9 </a:t>
            </a:r>
            <a:r>
              <a:rPr lang="en-CA"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10</a:t>
            </a:r>
            <a:r>
              <a:rPr lang="en-US" baseline="30000" dirty="0" smtClean="0">
                <a:latin typeface="Times New Roman" panose="02020603050405020304" pitchFamily="18" charset="0"/>
                <a:cs typeface="Times New Roman" panose="02020603050405020304" pitchFamily="18" charset="0"/>
              </a:rPr>
              <a:t>0</a:t>
            </a:r>
            <a:r>
              <a:rPr lang="en-US" dirty="0" smtClean="0"/>
              <a:t>, so we will say that nine</a:t>
            </a:r>
            <a:r>
              <a:rPr lang="en-US" i="1" dirty="0" smtClean="0"/>
              <a:t> </a:t>
            </a:r>
            <a:r>
              <a:rPr lang="en-US" dirty="0" smtClean="0"/>
              <a:t>is in the </a:t>
            </a:r>
            <a:r>
              <a:rPr lang="en-US" i="1" dirty="0" err="1" smtClean="0"/>
              <a:t>zeroeth</a:t>
            </a:r>
            <a:r>
              <a:rPr lang="en-US" i="1" dirty="0" smtClean="0"/>
              <a:t> </a:t>
            </a:r>
            <a:r>
              <a:rPr lang="en-US" dirty="0" smtClean="0"/>
              <a:t>position</a:t>
            </a:r>
          </a:p>
          <a:p>
            <a:pPr lvl="1"/>
            <a:r>
              <a:rPr lang="en-US" dirty="0" smtClean="0"/>
              <a:t>The “</a:t>
            </a:r>
            <a:r>
              <a:rPr lang="en-US" dirty="0" smtClean="0">
                <a:latin typeface="Times New Roman" panose="02020603050405020304" pitchFamily="18" charset="0"/>
                <a:cs typeface="Times New Roman" panose="02020603050405020304" pitchFamily="18" charset="0"/>
              </a:rPr>
              <a:t>8</a:t>
            </a:r>
            <a:r>
              <a:rPr lang="en-US" dirty="0" smtClean="0"/>
              <a:t>” is </a:t>
            </a:r>
            <a:r>
              <a:rPr lang="en-US" dirty="0" smtClean="0">
                <a:latin typeface="Times New Roman" panose="02020603050405020304" pitchFamily="18" charset="0"/>
                <a:cs typeface="Times New Roman" panose="02020603050405020304" pitchFamily="18" charset="0"/>
              </a:rPr>
              <a:t>8 </a:t>
            </a:r>
            <a:r>
              <a:rPr lang="en-CA"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10</a:t>
            </a:r>
            <a:r>
              <a:rPr lang="en-US" baseline="30000" dirty="0" smtClean="0">
                <a:latin typeface="Times New Roman" panose="02020603050405020304" pitchFamily="18" charset="0"/>
                <a:cs typeface="Times New Roman" panose="02020603050405020304" pitchFamily="18" charset="0"/>
              </a:rPr>
              <a:t>1</a:t>
            </a:r>
            <a:r>
              <a:rPr lang="en-US" dirty="0" smtClean="0"/>
              <a:t>, so we will say that eight is in the </a:t>
            </a:r>
            <a:r>
              <a:rPr lang="en-US" i="1" dirty="0" smtClean="0"/>
              <a:t>first</a:t>
            </a:r>
            <a:r>
              <a:rPr lang="en-US" dirty="0" smtClean="0"/>
              <a:t> position</a:t>
            </a:r>
          </a:p>
          <a:p>
            <a:pPr lvl="1"/>
            <a:r>
              <a:rPr lang="en-US" dirty="0" smtClean="0"/>
              <a:t>The “</a:t>
            </a:r>
            <a:r>
              <a:rPr lang="en-US" dirty="0" smtClean="0">
                <a:latin typeface="Times New Roman" panose="02020603050405020304" pitchFamily="18" charset="0"/>
                <a:cs typeface="Times New Roman" panose="02020603050405020304" pitchFamily="18" charset="0"/>
              </a:rPr>
              <a:t>1</a:t>
            </a:r>
            <a:r>
              <a:rPr lang="en-US" dirty="0" smtClean="0"/>
              <a:t>” is </a:t>
            </a:r>
            <a:r>
              <a:rPr lang="en-US" dirty="0" smtClean="0">
                <a:latin typeface="Times New Roman" panose="02020603050405020304" pitchFamily="18" charset="0"/>
                <a:cs typeface="Times New Roman" panose="02020603050405020304" pitchFamily="18" charset="0"/>
              </a:rPr>
              <a:t>1 </a:t>
            </a:r>
            <a:r>
              <a:rPr lang="en-CA"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10</a:t>
            </a:r>
            <a:r>
              <a:rPr lang="en-US" baseline="30000" dirty="0" smtClean="0">
                <a:latin typeface="Times New Roman" panose="02020603050405020304" pitchFamily="18" charset="0"/>
                <a:cs typeface="Times New Roman" panose="02020603050405020304" pitchFamily="18" charset="0"/>
              </a:rPr>
              <a:t>8</a:t>
            </a:r>
            <a:r>
              <a:rPr lang="en-US" dirty="0" smtClean="0"/>
              <a:t>, so we will say that one is in the </a:t>
            </a:r>
            <a:r>
              <a:rPr lang="en-US" i="1" dirty="0" smtClean="0"/>
              <a:t>eighth</a:t>
            </a:r>
            <a:r>
              <a:rPr lang="en-US" dirty="0" smtClean="0"/>
              <a:t> position</a:t>
            </a:r>
          </a:p>
        </p:txBody>
      </p:sp>
    </p:spTree>
    <p:extLst>
      <p:ext uri="{BB962C8B-B14F-4D97-AF65-F5344CB8AC3E}">
        <p14:creationId xmlns:p14="http://schemas.microsoft.com/office/powerpoint/2010/main" val="15930287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Representation</a:t>
            </a:r>
            <a:endParaRPr lang="en-CA" dirty="0"/>
          </a:p>
        </p:txBody>
      </p:sp>
      <p:sp>
        <p:nvSpPr>
          <p:cNvPr id="3" name="Content Placeholder 2"/>
          <p:cNvSpPr>
            <a:spLocks noGrp="1"/>
          </p:cNvSpPr>
          <p:nvPr>
            <p:ph idx="1"/>
          </p:nvPr>
        </p:nvSpPr>
        <p:spPr/>
        <p:txBody>
          <a:bodyPr/>
          <a:lstStyle/>
          <a:p>
            <a:r>
              <a:rPr lang="en-US" dirty="0" smtClean="0"/>
              <a:t>To figure out what a binary number represents in decimal, we have</a:t>
            </a:r>
          </a:p>
          <a:p>
            <a:pPr marL="0" indent="0">
              <a:buNone/>
            </a:pPr>
            <a:r>
              <a:rPr lang="en-US" sz="1800" dirty="0" smtClean="0"/>
              <a:t>			    </a:t>
            </a:r>
            <a:r>
              <a:rPr lang="en-US" sz="1800" dirty="0" smtClean="0">
                <a:latin typeface="Times New Roman" panose="02020603050405020304" pitchFamily="18" charset="0"/>
                <a:cs typeface="Times New Roman" panose="02020603050405020304" pitchFamily="18" charset="0"/>
              </a:rPr>
              <a:t>100010011101</a:t>
            </a: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smtClean="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smtClean="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smtClean="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smtClean="0">
              <a:latin typeface="Times New Roman" panose="02020603050405020304" pitchFamily="18" charset="0"/>
              <a:cs typeface="Times New Roman" panose="02020603050405020304" pitchFamily="18" charset="0"/>
            </a:endParaRPr>
          </a:p>
          <a:p>
            <a:pPr lvl="1"/>
            <a:r>
              <a:rPr lang="en-US" sz="1700" dirty="0" smtClean="0">
                <a:cs typeface="Times New Roman" panose="02020603050405020304" pitchFamily="18" charset="0"/>
              </a:rPr>
              <a:t>Thus </a:t>
            </a:r>
            <a:r>
              <a:rPr lang="en-US" sz="1700" dirty="0" smtClean="0">
                <a:latin typeface="Times New Roman" panose="02020603050405020304" pitchFamily="18" charset="0"/>
                <a:cs typeface="Times New Roman" panose="02020603050405020304" pitchFamily="18" charset="0"/>
              </a:rPr>
              <a:t>1 + 4 + 8 + 16 + 128 + 2048 = 2205</a:t>
            </a:r>
            <a:endParaRPr lang="en-US" sz="1700" dirty="0" smtClean="0"/>
          </a:p>
        </p:txBody>
      </p:sp>
      <p:sp>
        <p:nvSpPr>
          <p:cNvPr id="4" name="Rectangle 3"/>
          <p:cNvSpPr/>
          <p:nvPr/>
        </p:nvSpPr>
        <p:spPr>
          <a:xfrm>
            <a:off x="5148064" y="2420888"/>
            <a:ext cx="737702"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2</a:t>
            </a:r>
            <a:r>
              <a:rPr lang="en-US" baseline="30000" dirty="0" smtClean="0">
                <a:latin typeface="Times New Roman" panose="02020603050405020304" pitchFamily="18" charset="0"/>
                <a:cs typeface="Times New Roman" panose="02020603050405020304" pitchFamily="18" charset="0"/>
              </a:rPr>
              <a:t>0</a:t>
            </a:r>
            <a:r>
              <a:rPr lang="en-US" dirty="0" smtClean="0">
                <a:latin typeface="Times New Roman" panose="02020603050405020304" pitchFamily="18" charset="0"/>
                <a:cs typeface="Times New Roman" panose="02020603050405020304" pitchFamily="18" charset="0"/>
              </a:rPr>
              <a:t> = 1</a:t>
            </a:r>
            <a:endParaRPr lang="en-CA" dirty="0"/>
          </a:p>
        </p:txBody>
      </p:sp>
      <p:cxnSp>
        <p:nvCxnSpPr>
          <p:cNvPr id="7" name="Straight Arrow Connector 6"/>
          <p:cNvCxnSpPr/>
          <p:nvPr/>
        </p:nvCxnSpPr>
        <p:spPr>
          <a:xfrm flipH="1" flipV="1">
            <a:off x="4860032" y="2276872"/>
            <a:ext cx="360040" cy="216024"/>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004048" y="2780928"/>
            <a:ext cx="737702"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2</a:t>
            </a:r>
            <a:r>
              <a:rPr lang="en-US" baseline="30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 4</a:t>
            </a:r>
            <a:endParaRPr lang="en-CA" dirty="0"/>
          </a:p>
        </p:txBody>
      </p:sp>
      <p:cxnSp>
        <p:nvCxnSpPr>
          <p:cNvPr id="9" name="Straight Arrow Connector 8"/>
          <p:cNvCxnSpPr/>
          <p:nvPr/>
        </p:nvCxnSpPr>
        <p:spPr>
          <a:xfrm flipH="1" flipV="1">
            <a:off x="4572000" y="2276872"/>
            <a:ext cx="504056" cy="576064"/>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914418" y="3059668"/>
            <a:ext cx="737702"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2</a:t>
            </a:r>
            <a:r>
              <a:rPr lang="en-US" baseline="30000" dirty="0" smtClean="0">
                <a:latin typeface="Times New Roman" panose="02020603050405020304" pitchFamily="18" charset="0"/>
                <a:cs typeface="Times New Roman" panose="02020603050405020304" pitchFamily="18" charset="0"/>
              </a:rPr>
              <a:t>3</a:t>
            </a:r>
            <a:r>
              <a:rPr lang="en-US" dirty="0" smtClean="0">
                <a:latin typeface="Times New Roman" panose="02020603050405020304" pitchFamily="18" charset="0"/>
                <a:cs typeface="Times New Roman" panose="02020603050405020304" pitchFamily="18" charset="0"/>
              </a:rPr>
              <a:t> = 8</a:t>
            </a:r>
            <a:endParaRPr lang="en-CA" dirty="0"/>
          </a:p>
        </p:txBody>
      </p:sp>
      <p:cxnSp>
        <p:nvCxnSpPr>
          <p:cNvPr id="12" name="Straight Arrow Connector 11"/>
          <p:cNvCxnSpPr/>
          <p:nvPr/>
        </p:nvCxnSpPr>
        <p:spPr>
          <a:xfrm flipH="1" flipV="1">
            <a:off x="4482370" y="2276872"/>
            <a:ext cx="504056" cy="854804"/>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796650" y="3419708"/>
            <a:ext cx="853119"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2</a:t>
            </a:r>
            <a:r>
              <a:rPr lang="en-US" baseline="30000" dirty="0" smtClean="0">
                <a:latin typeface="Times New Roman" panose="02020603050405020304" pitchFamily="18" charset="0"/>
                <a:cs typeface="Times New Roman" panose="02020603050405020304" pitchFamily="18" charset="0"/>
              </a:rPr>
              <a:t>4</a:t>
            </a:r>
            <a:r>
              <a:rPr lang="en-US" dirty="0" smtClean="0">
                <a:latin typeface="Times New Roman" panose="02020603050405020304" pitchFamily="18" charset="0"/>
                <a:cs typeface="Times New Roman" panose="02020603050405020304" pitchFamily="18" charset="0"/>
              </a:rPr>
              <a:t> = 16</a:t>
            </a:r>
            <a:endParaRPr lang="en-CA" dirty="0"/>
          </a:p>
        </p:txBody>
      </p:sp>
      <p:cxnSp>
        <p:nvCxnSpPr>
          <p:cNvPr id="15" name="Straight Arrow Connector 14"/>
          <p:cNvCxnSpPr/>
          <p:nvPr/>
        </p:nvCxnSpPr>
        <p:spPr>
          <a:xfrm flipH="1" flipV="1">
            <a:off x="4364602" y="2311376"/>
            <a:ext cx="549816" cy="1189632"/>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397468" y="3933056"/>
            <a:ext cx="968535"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2</a:t>
            </a:r>
            <a:r>
              <a:rPr lang="en-US" baseline="30000" dirty="0" smtClean="0">
                <a:latin typeface="Times New Roman" panose="02020603050405020304" pitchFamily="18" charset="0"/>
                <a:cs typeface="Times New Roman" panose="02020603050405020304" pitchFamily="18" charset="0"/>
              </a:rPr>
              <a:t>7</a:t>
            </a:r>
            <a:r>
              <a:rPr lang="en-US" dirty="0" smtClean="0">
                <a:latin typeface="Times New Roman" panose="02020603050405020304" pitchFamily="18" charset="0"/>
                <a:cs typeface="Times New Roman" panose="02020603050405020304" pitchFamily="18" charset="0"/>
              </a:rPr>
              <a:t> = 128</a:t>
            </a:r>
            <a:endParaRPr lang="en-CA" dirty="0"/>
          </a:p>
        </p:txBody>
      </p:sp>
      <p:cxnSp>
        <p:nvCxnSpPr>
          <p:cNvPr id="18" name="Straight Arrow Connector 17"/>
          <p:cNvCxnSpPr/>
          <p:nvPr/>
        </p:nvCxnSpPr>
        <p:spPr>
          <a:xfrm flipH="1" flipV="1">
            <a:off x="4032792" y="2294124"/>
            <a:ext cx="556460" cy="1638932"/>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635896" y="4293096"/>
            <a:ext cx="1155188"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2</a:t>
            </a:r>
            <a:r>
              <a:rPr lang="en-US" baseline="30000" dirty="0" smtClean="0">
                <a:latin typeface="Times New Roman" panose="02020603050405020304" pitchFamily="18" charset="0"/>
                <a:cs typeface="Times New Roman" panose="02020603050405020304" pitchFamily="18" charset="0"/>
              </a:rPr>
              <a:t>11</a:t>
            </a:r>
            <a:r>
              <a:rPr lang="en-US" dirty="0" smtClean="0">
                <a:latin typeface="Times New Roman" panose="02020603050405020304" pitchFamily="18" charset="0"/>
                <a:cs typeface="Times New Roman" panose="02020603050405020304" pitchFamily="18" charset="0"/>
              </a:rPr>
              <a:t> = 2048</a:t>
            </a:r>
            <a:endParaRPr lang="en-CA" dirty="0"/>
          </a:p>
        </p:txBody>
      </p:sp>
      <p:cxnSp>
        <p:nvCxnSpPr>
          <p:cNvPr id="21" name="Straight Arrow Connector 20"/>
          <p:cNvCxnSpPr/>
          <p:nvPr/>
        </p:nvCxnSpPr>
        <p:spPr>
          <a:xfrm flipH="1" flipV="1">
            <a:off x="3572514" y="2319336"/>
            <a:ext cx="379642" cy="1956508"/>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55258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1" grpId="0"/>
      <p:bldP spid="14" grpId="0"/>
      <p:bldP spid="17"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5036790" y="3645024"/>
            <a:ext cx="2434" cy="5262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903369" y="3645024"/>
            <a:ext cx="0" cy="5262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780874" y="3645024"/>
            <a:ext cx="0" cy="5262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521421" y="3301651"/>
            <a:ext cx="274434" cy="307777"/>
          </a:xfrm>
          <a:prstGeom prst="rect">
            <a:avLst/>
          </a:prstGeom>
        </p:spPr>
        <p:txBody>
          <a:bodyPr wrap="none">
            <a:spAutoFit/>
          </a:bodyPr>
          <a:lstStyle/>
          <a:p>
            <a:r>
              <a:rPr lang="en-US" sz="1400" dirty="0" smtClean="0">
                <a:latin typeface="Times New Roman" panose="02020603050405020304" pitchFamily="18" charset="0"/>
                <a:cs typeface="Times New Roman" panose="02020603050405020304" pitchFamily="18" charset="0"/>
              </a:rPr>
              <a:t>1</a:t>
            </a:r>
            <a:endParaRPr lang="en-CA" sz="1400" dirty="0"/>
          </a:p>
        </p:txBody>
      </p:sp>
      <p:cxnSp>
        <p:nvCxnSpPr>
          <p:cNvPr id="19" name="Straight Connector 18"/>
          <p:cNvCxnSpPr>
            <a:stCxn id="18" idx="0"/>
          </p:cNvCxnSpPr>
          <p:nvPr/>
        </p:nvCxnSpPr>
        <p:spPr>
          <a:xfrm>
            <a:off x="4658638" y="3301651"/>
            <a:ext cx="2516" cy="8696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394650" y="3301651"/>
            <a:ext cx="274434" cy="307777"/>
          </a:xfrm>
          <a:prstGeom prst="rect">
            <a:avLst/>
          </a:prstGeom>
        </p:spPr>
        <p:txBody>
          <a:bodyPr wrap="none">
            <a:spAutoFit/>
          </a:bodyPr>
          <a:lstStyle/>
          <a:p>
            <a:r>
              <a:rPr lang="en-US" sz="1400" dirty="0" smtClean="0">
                <a:latin typeface="Times New Roman" panose="02020603050405020304" pitchFamily="18" charset="0"/>
                <a:cs typeface="Times New Roman" panose="02020603050405020304" pitchFamily="18" charset="0"/>
              </a:rPr>
              <a:t>1</a:t>
            </a:r>
            <a:endParaRPr lang="en-CA" sz="1400" dirty="0"/>
          </a:p>
        </p:txBody>
      </p:sp>
      <p:cxnSp>
        <p:nvCxnSpPr>
          <p:cNvPr id="23" name="Straight Connector 22"/>
          <p:cNvCxnSpPr/>
          <p:nvPr/>
        </p:nvCxnSpPr>
        <p:spPr>
          <a:xfrm>
            <a:off x="4524724" y="3301651"/>
            <a:ext cx="2516" cy="8696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408351" y="3645024"/>
            <a:ext cx="0" cy="5262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148898" y="3301651"/>
            <a:ext cx="274434" cy="307777"/>
          </a:xfrm>
          <a:prstGeom prst="rect">
            <a:avLst/>
          </a:prstGeom>
        </p:spPr>
        <p:txBody>
          <a:bodyPr wrap="none">
            <a:spAutoFit/>
          </a:bodyPr>
          <a:lstStyle/>
          <a:p>
            <a:r>
              <a:rPr lang="en-US" sz="1400" dirty="0" smtClean="0">
                <a:latin typeface="Times New Roman" panose="02020603050405020304" pitchFamily="18" charset="0"/>
                <a:cs typeface="Times New Roman" panose="02020603050405020304" pitchFamily="18" charset="0"/>
              </a:rPr>
              <a:t>1</a:t>
            </a:r>
            <a:endParaRPr lang="en-CA" sz="1400" dirty="0"/>
          </a:p>
        </p:txBody>
      </p:sp>
      <p:cxnSp>
        <p:nvCxnSpPr>
          <p:cNvPr id="28" name="Straight Connector 27"/>
          <p:cNvCxnSpPr>
            <a:stCxn id="27" idx="0"/>
          </p:cNvCxnSpPr>
          <p:nvPr/>
        </p:nvCxnSpPr>
        <p:spPr>
          <a:xfrm flipH="1">
            <a:off x="4281002" y="3301651"/>
            <a:ext cx="5113" cy="8696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4021549" y="3301651"/>
            <a:ext cx="274434" cy="307777"/>
          </a:xfrm>
          <a:prstGeom prst="rect">
            <a:avLst/>
          </a:prstGeom>
        </p:spPr>
        <p:txBody>
          <a:bodyPr wrap="none">
            <a:spAutoFit/>
          </a:bodyPr>
          <a:lstStyle/>
          <a:p>
            <a:r>
              <a:rPr lang="en-US" sz="1400" dirty="0" smtClean="0">
                <a:latin typeface="Times New Roman" panose="02020603050405020304" pitchFamily="18" charset="0"/>
                <a:cs typeface="Times New Roman" panose="02020603050405020304" pitchFamily="18" charset="0"/>
              </a:rPr>
              <a:t>1</a:t>
            </a:r>
            <a:endParaRPr lang="en-CA" sz="1400" dirty="0"/>
          </a:p>
        </p:txBody>
      </p:sp>
      <p:cxnSp>
        <p:nvCxnSpPr>
          <p:cNvPr id="32" name="Straight Connector 31"/>
          <p:cNvCxnSpPr/>
          <p:nvPr/>
        </p:nvCxnSpPr>
        <p:spPr>
          <a:xfrm flipH="1">
            <a:off x="4156612" y="3301651"/>
            <a:ext cx="5113" cy="8696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897159" y="3301651"/>
            <a:ext cx="274434" cy="307777"/>
          </a:xfrm>
          <a:prstGeom prst="rect">
            <a:avLst/>
          </a:prstGeom>
        </p:spPr>
        <p:txBody>
          <a:bodyPr wrap="none">
            <a:spAutoFit/>
          </a:bodyPr>
          <a:lstStyle/>
          <a:p>
            <a:r>
              <a:rPr lang="en-US" sz="1400" dirty="0" smtClean="0">
                <a:latin typeface="Times New Roman" panose="02020603050405020304" pitchFamily="18" charset="0"/>
                <a:cs typeface="Times New Roman" panose="02020603050405020304" pitchFamily="18" charset="0"/>
              </a:rPr>
              <a:t>1</a:t>
            </a:r>
            <a:endParaRPr lang="en-CA" sz="1400" dirty="0"/>
          </a:p>
        </p:txBody>
      </p:sp>
      <p:cxnSp>
        <p:nvCxnSpPr>
          <p:cNvPr id="35" name="Straight Connector 34"/>
          <p:cNvCxnSpPr/>
          <p:nvPr/>
        </p:nvCxnSpPr>
        <p:spPr>
          <a:xfrm flipH="1">
            <a:off x="4032222" y="3301651"/>
            <a:ext cx="5113" cy="8696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904295" y="3645024"/>
            <a:ext cx="0" cy="5262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772184" y="3645024"/>
            <a:ext cx="0" cy="5262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3521030" y="3301651"/>
            <a:ext cx="274434" cy="307777"/>
          </a:xfrm>
          <a:prstGeom prst="rect">
            <a:avLst/>
          </a:prstGeom>
        </p:spPr>
        <p:txBody>
          <a:bodyPr wrap="none">
            <a:spAutoFit/>
          </a:bodyPr>
          <a:lstStyle/>
          <a:p>
            <a:r>
              <a:rPr lang="en-US" sz="1400" dirty="0" smtClean="0">
                <a:latin typeface="Times New Roman" panose="02020603050405020304" pitchFamily="18" charset="0"/>
                <a:cs typeface="Times New Roman" panose="02020603050405020304" pitchFamily="18" charset="0"/>
              </a:rPr>
              <a:t>1</a:t>
            </a:r>
            <a:endParaRPr lang="en-CA" sz="1400" dirty="0"/>
          </a:p>
        </p:txBody>
      </p:sp>
      <p:cxnSp>
        <p:nvCxnSpPr>
          <p:cNvPr id="43" name="Straight Connector 42"/>
          <p:cNvCxnSpPr/>
          <p:nvPr/>
        </p:nvCxnSpPr>
        <p:spPr>
          <a:xfrm>
            <a:off x="3651843" y="3301651"/>
            <a:ext cx="2516" cy="8696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3357388" y="3301532"/>
            <a:ext cx="274434" cy="307777"/>
          </a:xfrm>
          <a:prstGeom prst="rect">
            <a:avLst/>
          </a:prstGeom>
        </p:spPr>
        <p:txBody>
          <a:bodyPr wrap="none">
            <a:spAutoFit/>
          </a:bodyPr>
          <a:lstStyle/>
          <a:p>
            <a:r>
              <a:rPr lang="en-US" sz="1400" dirty="0" smtClean="0">
                <a:latin typeface="Times New Roman" panose="02020603050405020304" pitchFamily="18" charset="0"/>
                <a:cs typeface="Times New Roman" panose="02020603050405020304" pitchFamily="18" charset="0"/>
              </a:rPr>
              <a:t>1</a:t>
            </a:r>
            <a:endParaRPr lang="en-CA" sz="1400" dirty="0"/>
          </a:p>
        </p:txBody>
      </p:sp>
      <p:sp>
        <p:nvSpPr>
          <p:cNvPr id="3" name="Content Placeholder 2"/>
          <p:cNvSpPr>
            <a:spLocks noGrp="1"/>
          </p:cNvSpPr>
          <p:nvPr>
            <p:ph idx="1"/>
          </p:nvPr>
        </p:nvSpPr>
        <p:spPr/>
        <p:txBody>
          <a:bodyPr/>
          <a:lstStyle/>
          <a:p>
            <a:r>
              <a:rPr lang="en-CA" dirty="0" smtClean="0"/>
              <a:t>To add two binary numbers, the process is the same as adding two decimal numbers</a:t>
            </a:r>
          </a:p>
          <a:p>
            <a:pPr lvl="1"/>
            <a:r>
              <a:rPr lang="en-US" dirty="0" smtClean="0"/>
              <a:t>However, you only need to remember that:</a:t>
            </a:r>
          </a:p>
          <a:p>
            <a:pPr marL="914400" lvl="2" indent="0">
              <a:buNone/>
            </a:pPr>
            <a:r>
              <a:rPr lang="en-US" dirty="0" smtClean="0">
                <a:latin typeface="Times New Roman" panose="02020603050405020304" pitchFamily="18" charset="0"/>
                <a:cs typeface="Times New Roman" panose="02020603050405020304" pitchFamily="18" charset="0"/>
              </a:rPr>
              <a:t>      1 + 1 = 10</a:t>
            </a:r>
          </a:p>
          <a:p>
            <a:pPr marL="914400" lvl="2" indent="0">
              <a:buNone/>
            </a:pPr>
            <a:r>
              <a:rPr lang="en-US" dirty="0" smtClean="0">
                <a:latin typeface="Times New Roman" panose="02020603050405020304" pitchFamily="18" charset="0"/>
                <a:cs typeface="Times New Roman" panose="02020603050405020304" pitchFamily="18" charset="0"/>
              </a:rPr>
              <a:t>1 + 1 + 1 = 11</a:t>
            </a:r>
          </a:p>
          <a:p>
            <a:pPr marL="914400" lvl="2" indent="0">
              <a:buNone/>
            </a:pPr>
            <a:endParaRPr lang="en-US" dirty="0">
              <a:latin typeface="Times New Roman" panose="02020603050405020304" pitchFamily="18" charset="0"/>
              <a:cs typeface="Times New Roman" panose="02020603050405020304" pitchFamily="18" charset="0"/>
            </a:endParaRPr>
          </a:p>
          <a:p>
            <a:pPr marL="914400" lvl="2" indent="0">
              <a:buNone/>
            </a:pPr>
            <a:endParaRPr lang="en-US" dirty="0" smtClean="0">
              <a:latin typeface="Times New Roman" panose="02020603050405020304" pitchFamily="18" charset="0"/>
              <a:cs typeface="Times New Roman" panose="02020603050405020304" pitchFamily="18" charset="0"/>
            </a:endParaRPr>
          </a:p>
          <a:p>
            <a:pPr marL="914400" lvl="2" indent="0">
              <a:buNone/>
            </a:pPr>
            <a:endParaRPr lang="en-US" dirty="0">
              <a:latin typeface="Times New Roman" panose="02020603050405020304" pitchFamily="18" charset="0"/>
              <a:cs typeface="Times New Roman" panose="02020603050405020304" pitchFamily="18" charset="0"/>
            </a:endParaRPr>
          </a:p>
          <a:p>
            <a:pPr marL="914400" lvl="2" indent="0">
              <a:buNone/>
            </a:pPr>
            <a:endParaRPr lang="en-US" dirty="0" smtClean="0">
              <a:latin typeface="Times New Roman" panose="02020603050405020304" pitchFamily="18" charset="0"/>
              <a:cs typeface="Times New Roman" panose="02020603050405020304" pitchFamily="18" charset="0"/>
            </a:endParaRPr>
          </a:p>
          <a:p>
            <a:pPr marL="914400" lvl="2" indent="0">
              <a:buNone/>
            </a:pPr>
            <a:endParaRPr lang="en-US" dirty="0">
              <a:latin typeface="Times New Roman" panose="02020603050405020304" pitchFamily="18" charset="0"/>
              <a:cs typeface="Times New Roman" panose="02020603050405020304" pitchFamily="18" charset="0"/>
            </a:endParaRPr>
          </a:p>
          <a:p>
            <a:pPr marL="457200"/>
            <a:r>
              <a:rPr lang="en-US" dirty="0" smtClean="0">
                <a:cs typeface="Consolas" panose="020B0609020204030204" pitchFamily="49" charset="0"/>
              </a:rPr>
              <a:t>We can even check our answer:</a:t>
            </a:r>
          </a:p>
          <a:p>
            <a:pPr marL="114300" indent="0">
              <a:buNone/>
            </a:pPr>
            <a:r>
              <a:rPr lang="en-US" dirty="0">
                <a:cs typeface="Consolas" panose="020B0609020204030204" pitchFamily="49" charset="0"/>
              </a:rPr>
              <a:t>	</a:t>
            </a:r>
            <a:r>
              <a:rPr lang="en-US" dirty="0" smtClean="0">
                <a:latin typeface="Times New Roman" panose="02020603050405020304" pitchFamily="18" charset="0"/>
                <a:cs typeface="Times New Roman" panose="02020603050405020304" pitchFamily="18" charset="0"/>
              </a:rPr>
              <a:t>1 + 4 + 8 + 32 + 64 + 1024 + 2048</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 3181</a:t>
            </a:r>
          </a:p>
          <a:p>
            <a:pPr marL="11430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4 + 32 + 64 + 128 + 1024 = 1252</a:t>
            </a:r>
          </a:p>
          <a:p>
            <a:pPr marL="11430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1 + 16 + 64 + 256 + 4096 = 4433</a:t>
            </a:r>
          </a:p>
        </p:txBody>
      </p:sp>
      <p:sp>
        <p:nvSpPr>
          <p:cNvPr id="5" name="Rectangle 4"/>
          <p:cNvSpPr/>
          <p:nvPr/>
        </p:nvSpPr>
        <p:spPr>
          <a:xfrm>
            <a:off x="3059832" y="3544880"/>
            <a:ext cx="2129635" cy="707886"/>
          </a:xfrm>
          <a:prstGeom prst="rect">
            <a:avLst/>
          </a:prstGeom>
        </p:spPr>
        <p:txBody>
          <a:bodyPr wrap="square">
            <a:spAutoFit/>
          </a:bodyPr>
          <a:lstStyle/>
          <a:p>
            <a:pPr algn="r"/>
            <a:r>
              <a:rPr lang="en-US" sz="2000" dirty="0" smtClean="0">
                <a:latin typeface="Times New Roman" panose="02020603050405020304" pitchFamily="18" charset="0"/>
                <a:cs typeface="Times New Roman" panose="02020603050405020304" pitchFamily="18" charset="0"/>
              </a:rPr>
              <a:t>110001101101</a:t>
            </a:r>
          </a:p>
          <a:p>
            <a:pPr algn="r"/>
            <a:r>
              <a:rPr lang="en-US" sz="2000" dirty="0" smtClean="0">
                <a:latin typeface="Times New Roman" panose="02020603050405020304" pitchFamily="18" charset="0"/>
                <a:cs typeface="Times New Roman" panose="02020603050405020304" pitchFamily="18" charset="0"/>
              </a:rPr>
              <a:t>+ </a:t>
            </a:r>
            <a:r>
              <a:rPr lang="en-US" sz="2000" u="sng" dirty="0" smtClean="0">
                <a:latin typeface="Times New Roman" panose="02020603050405020304" pitchFamily="18" charset="0"/>
                <a:cs typeface="Times New Roman" panose="02020603050405020304" pitchFamily="18" charset="0"/>
              </a:rPr>
              <a:t>  10011100100</a:t>
            </a:r>
            <a:endParaRPr lang="en-CA" sz="2000" dirty="0"/>
          </a:p>
        </p:txBody>
      </p:sp>
      <p:sp>
        <p:nvSpPr>
          <p:cNvPr id="2" name="Title 1"/>
          <p:cNvSpPr>
            <a:spLocks noGrp="1"/>
          </p:cNvSpPr>
          <p:nvPr>
            <p:ph type="title"/>
          </p:nvPr>
        </p:nvSpPr>
        <p:spPr/>
        <p:txBody>
          <a:bodyPr/>
          <a:lstStyle/>
          <a:p>
            <a:r>
              <a:rPr lang="en-CA" dirty="0" smtClean="0"/>
              <a:t>Adding two binary numbers</a:t>
            </a:r>
            <a:endParaRPr lang="en-CA" dirty="0"/>
          </a:p>
        </p:txBody>
      </p:sp>
      <p:sp>
        <p:nvSpPr>
          <p:cNvPr id="6" name="Rectangle 5"/>
          <p:cNvSpPr/>
          <p:nvPr/>
        </p:nvSpPr>
        <p:spPr>
          <a:xfrm>
            <a:off x="4882771" y="4181018"/>
            <a:ext cx="312906" cy="400110"/>
          </a:xfrm>
          <a:prstGeom prst="rect">
            <a:avLst/>
          </a:prstGeom>
        </p:spPr>
        <p:txBody>
          <a:bodyPr wrap="none">
            <a:spAutoFit/>
          </a:bodyPr>
          <a:lstStyle/>
          <a:p>
            <a:r>
              <a:rPr lang="en-US" sz="2000" dirty="0" smtClean="0">
                <a:latin typeface="Times New Roman" panose="02020603050405020304" pitchFamily="18" charset="0"/>
                <a:cs typeface="Times New Roman" panose="02020603050405020304" pitchFamily="18" charset="0"/>
              </a:rPr>
              <a:t>1</a:t>
            </a:r>
            <a:endParaRPr lang="en-CA" sz="2000" dirty="0"/>
          </a:p>
        </p:txBody>
      </p:sp>
      <p:sp>
        <p:nvSpPr>
          <p:cNvPr id="11" name="Rectangle 10"/>
          <p:cNvSpPr/>
          <p:nvPr/>
        </p:nvSpPr>
        <p:spPr>
          <a:xfrm>
            <a:off x="4749350" y="4181018"/>
            <a:ext cx="312906" cy="400110"/>
          </a:xfrm>
          <a:prstGeom prst="rect">
            <a:avLst/>
          </a:prstGeom>
        </p:spPr>
        <p:txBody>
          <a:bodyPr wrap="none">
            <a:spAutoFit/>
          </a:bodyPr>
          <a:lstStyle/>
          <a:p>
            <a:r>
              <a:rPr lang="en-US" sz="2000" dirty="0" smtClean="0">
                <a:latin typeface="Times New Roman" panose="02020603050405020304" pitchFamily="18" charset="0"/>
                <a:cs typeface="Times New Roman" panose="02020603050405020304" pitchFamily="18" charset="0"/>
              </a:rPr>
              <a:t>0</a:t>
            </a:r>
            <a:endParaRPr lang="en-CA" sz="2000" dirty="0"/>
          </a:p>
        </p:txBody>
      </p:sp>
      <p:sp>
        <p:nvSpPr>
          <p:cNvPr id="17" name="Rectangle 16"/>
          <p:cNvSpPr/>
          <p:nvPr/>
        </p:nvSpPr>
        <p:spPr>
          <a:xfrm>
            <a:off x="4626855" y="4181018"/>
            <a:ext cx="312906" cy="400110"/>
          </a:xfrm>
          <a:prstGeom prst="rect">
            <a:avLst/>
          </a:prstGeom>
        </p:spPr>
        <p:txBody>
          <a:bodyPr wrap="none">
            <a:spAutoFit/>
          </a:bodyPr>
          <a:lstStyle/>
          <a:p>
            <a:r>
              <a:rPr lang="en-US" sz="2000" dirty="0" smtClean="0">
                <a:latin typeface="Times New Roman" panose="02020603050405020304" pitchFamily="18" charset="0"/>
                <a:cs typeface="Times New Roman" panose="02020603050405020304" pitchFamily="18" charset="0"/>
              </a:rPr>
              <a:t>0</a:t>
            </a:r>
            <a:endParaRPr lang="en-CA" sz="2000" dirty="0"/>
          </a:p>
        </p:txBody>
      </p:sp>
      <p:sp>
        <p:nvSpPr>
          <p:cNvPr id="20" name="Rectangle 19"/>
          <p:cNvSpPr/>
          <p:nvPr/>
        </p:nvSpPr>
        <p:spPr>
          <a:xfrm>
            <a:off x="4507135" y="4181018"/>
            <a:ext cx="312906" cy="400110"/>
          </a:xfrm>
          <a:prstGeom prst="rect">
            <a:avLst/>
          </a:prstGeom>
        </p:spPr>
        <p:txBody>
          <a:bodyPr wrap="none">
            <a:spAutoFit/>
          </a:bodyPr>
          <a:lstStyle/>
          <a:p>
            <a:r>
              <a:rPr lang="en-US" sz="2000" dirty="0" smtClean="0">
                <a:latin typeface="Times New Roman" panose="02020603050405020304" pitchFamily="18" charset="0"/>
                <a:cs typeface="Times New Roman" panose="02020603050405020304" pitchFamily="18" charset="0"/>
              </a:rPr>
              <a:t>0</a:t>
            </a:r>
            <a:endParaRPr lang="en-CA" sz="2000" dirty="0"/>
          </a:p>
        </p:txBody>
      </p:sp>
      <p:sp>
        <p:nvSpPr>
          <p:cNvPr id="24" name="Rectangle 23"/>
          <p:cNvSpPr/>
          <p:nvPr/>
        </p:nvSpPr>
        <p:spPr>
          <a:xfrm>
            <a:off x="4373221" y="4181018"/>
            <a:ext cx="312906" cy="400110"/>
          </a:xfrm>
          <a:prstGeom prst="rect">
            <a:avLst/>
          </a:prstGeom>
        </p:spPr>
        <p:txBody>
          <a:bodyPr wrap="none">
            <a:spAutoFit/>
          </a:bodyPr>
          <a:lstStyle/>
          <a:p>
            <a:r>
              <a:rPr lang="en-US" sz="2000" dirty="0" smtClean="0">
                <a:latin typeface="Times New Roman" panose="02020603050405020304" pitchFamily="18" charset="0"/>
                <a:cs typeface="Times New Roman" panose="02020603050405020304" pitchFamily="18" charset="0"/>
              </a:rPr>
              <a:t>1</a:t>
            </a:r>
            <a:endParaRPr lang="en-CA" sz="2000" dirty="0"/>
          </a:p>
        </p:txBody>
      </p:sp>
      <p:sp>
        <p:nvSpPr>
          <p:cNvPr id="26" name="Rectangle 25"/>
          <p:cNvSpPr/>
          <p:nvPr/>
        </p:nvSpPr>
        <p:spPr>
          <a:xfrm>
            <a:off x="4254332" y="4181018"/>
            <a:ext cx="312906" cy="400110"/>
          </a:xfrm>
          <a:prstGeom prst="rect">
            <a:avLst/>
          </a:prstGeom>
        </p:spPr>
        <p:txBody>
          <a:bodyPr wrap="none">
            <a:spAutoFit/>
          </a:bodyPr>
          <a:lstStyle/>
          <a:p>
            <a:r>
              <a:rPr lang="en-US" sz="2000" dirty="0" smtClean="0">
                <a:latin typeface="Times New Roman" panose="02020603050405020304" pitchFamily="18" charset="0"/>
                <a:cs typeface="Times New Roman" panose="02020603050405020304" pitchFamily="18" charset="0"/>
              </a:rPr>
              <a:t>0</a:t>
            </a:r>
            <a:endParaRPr lang="en-CA" sz="2000" dirty="0"/>
          </a:p>
        </p:txBody>
      </p:sp>
      <p:sp>
        <p:nvSpPr>
          <p:cNvPr id="29" name="Rectangle 28"/>
          <p:cNvSpPr/>
          <p:nvPr/>
        </p:nvSpPr>
        <p:spPr>
          <a:xfrm>
            <a:off x="4126983" y="4181018"/>
            <a:ext cx="312906" cy="400110"/>
          </a:xfrm>
          <a:prstGeom prst="rect">
            <a:avLst/>
          </a:prstGeom>
        </p:spPr>
        <p:txBody>
          <a:bodyPr wrap="none">
            <a:spAutoFit/>
          </a:bodyPr>
          <a:lstStyle/>
          <a:p>
            <a:r>
              <a:rPr lang="en-US" sz="2000" dirty="0" smtClean="0">
                <a:latin typeface="Times New Roman" panose="02020603050405020304" pitchFamily="18" charset="0"/>
                <a:cs typeface="Times New Roman" panose="02020603050405020304" pitchFamily="18" charset="0"/>
              </a:rPr>
              <a:t>1</a:t>
            </a:r>
            <a:endParaRPr lang="en-CA" sz="2000" dirty="0"/>
          </a:p>
        </p:txBody>
      </p:sp>
      <p:sp>
        <p:nvSpPr>
          <p:cNvPr id="33" name="Rectangle 32"/>
          <p:cNvSpPr/>
          <p:nvPr/>
        </p:nvSpPr>
        <p:spPr>
          <a:xfrm>
            <a:off x="4002593" y="4181018"/>
            <a:ext cx="312906" cy="400110"/>
          </a:xfrm>
          <a:prstGeom prst="rect">
            <a:avLst/>
          </a:prstGeom>
        </p:spPr>
        <p:txBody>
          <a:bodyPr wrap="none">
            <a:spAutoFit/>
          </a:bodyPr>
          <a:lstStyle/>
          <a:p>
            <a:r>
              <a:rPr lang="en-US" sz="2000" dirty="0" smtClean="0">
                <a:latin typeface="Times New Roman" panose="02020603050405020304" pitchFamily="18" charset="0"/>
                <a:cs typeface="Times New Roman" panose="02020603050405020304" pitchFamily="18" charset="0"/>
              </a:rPr>
              <a:t>0</a:t>
            </a:r>
            <a:endParaRPr lang="en-CA" sz="2000" dirty="0"/>
          </a:p>
        </p:txBody>
      </p:sp>
      <p:sp>
        <p:nvSpPr>
          <p:cNvPr id="36" name="Rectangle 35"/>
          <p:cNvSpPr/>
          <p:nvPr/>
        </p:nvSpPr>
        <p:spPr>
          <a:xfrm>
            <a:off x="3878203" y="4181018"/>
            <a:ext cx="312906" cy="400110"/>
          </a:xfrm>
          <a:prstGeom prst="rect">
            <a:avLst/>
          </a:prstGeom>
        </p:spPr>
        <p:txBody>
          <a:bodyPr wrap="none">
            <a:spAutoFit/>
          </a:bodyPr>
          <a:lstStyle/>
          <a:p>
            <a:r>
              <a:rPr lang="en-US" sz="2000" dirty="0" smtClean="0">
                <a:latin typeface="Times New Roman" panose="02020603050405020304" pitchFamily="18" charset="0"/>
                <a:cs typeface="Times New Roman" panose="02020603050405020304" pitchFamily="18" charset="0"/>
              </a:rPr>
              <a:t>1</a:t>
            </a:r>
            <a:endParaRPr lang="en-CA" sz="2000" dirty="0"/>
          </a:p>
        </p:txBody>
      </p:sp>
      <p:sp>
        <p:nvSpPr>
          <p:cNvPr id="39" name="Rectangle 38"/>
          <p:cNvSpPr/>
          <p:nvPr/>
        </p:nvSpPr>
        <p:spPr>
          <a:xfrm>
            <a:off x="3750276" y="4181018"/>
            <a:ext cx="312906" cy="400110"/>
          </a:xfrm>
          <a:prstGeom prst="rect">
            <a:avLst/>
          </a:prstGeom>
        </p:spPr>
        <p:txBody>
          <a:bodyPr wrap="none">
            <a:spAutoFit/>
          </a:bodyPr>
          <a:lstStyle/>
          <a:p>
            <a:r>
              <a:rPr lang="en-US" sz="2000" dirty="0" smtClean="0">
                <a:latin typeface="Times New Roman" panose="02020603050405020304" pitchFamily="18" charset="0"/>
                <a:cs typeface="Times New Roman" panose="02020603050405020304" pitchFamily="18" charset="0"/>
              </a:rPr>
              <a:t>0</a:t>
            </a:r>
            <a:endParaRPr lang="en-CA" sz="2000" dirty="0"/>
          </a:p>
        </p:txBody>
      </p:sp>
      <p:sp>
        <p:nvSpPr>
          <p:cNvPr id="41" name="Rectangle 40"/>
          <p:cNvSpPr/>
          <p:nvPr/>
        </p:nvSpPr>
        <p:spPr>
          <a:xfrm>
            <a:off x="3618165" y="4181018"/>
            <a:ext cx="312906" cy="400110"/>
          </a:xfrm>
          <a:prstGeom prst="rect">
            <a:avLst/>
          </a:prstGeom>
        </p:spPr>
        <p:txBody>
          <a:bodyPr wrap="none">
            <a:spAutoFit/>
          </a:bodyPr>
          <a:lstStyle/>
          <a:p>
            <a:r>
              <a:rPr lang="en-US" sz="2000" dirty="0" smtClean="0">
                <a:latin typeface="Times New Roman" panose="02020603050405020304" pitchFamily="18" charset="0"/>
                <a:cs typeface="Times New Roman" panose="02020603050405020304" pitchFamily="18" charset="0"/>
              </a:rPr>
              <a:t>0</a:t>
            </a:r>
            <a:endParaRPr lang="en-CA" sz="2000" dirty="0"/>
          </a:p>
        </p:txBody>
      </p:sp>
      <p:sp>
        <p:nvSpPr>
          <p:cNvPr id="44" name="Rectangle 43"/>
          <p:cNvSpPr/>
          <p:nvPr/>
        </p:nvSpPr>
        <p:spPr>
          <a:xfrm>
            <a:off x="3500340" y="4181018"/>
            <a:ext cx="312906" cy="400110"/>
          </a:xfrm>
          <a:prstGeom prst="rect">
            <a:avLst/>
          </a:prstGeom>
        </p:spPr>
        <p:txBody>
          <a:bodyPr wrap="none">
            <a:spAutoFit/>
          </a:bodyPr>
          <a:lstStyle/>
          <a:p>
            <a:r>
              <a:rPr lang="en-US" sz="2000" dirty="0" smtClean="0">
                <a:latin typeface="Times New Roman" panose="02020603050405020304" pitchFamily="18" charset="0"/>
                <a:cs typeface="Times New Roman" panose="02020603050405020304" pitchFamily="18" charset="0"/>
              </a:rPr>
              <a:t>0</a:t>
            </a:r>
            <a:endParaRPr lang="en-CA" sz="2000" dirty="0"/>
          </a:p>
        </p:txBody>
      </p:sp>
      <p:sp>
        <p:nvSpPr>
          <p:cNvPr id="46" name="Rectangle 45"/>
          <p:cNvSpPr/>
          <p:nvPr/>
        </p:nvSpPr>
        <p:spPr>
          <a:xfrm>
            <a:off x="3352626" y="4181018"/>
            <a:ext cx="312906" cy="400110"/>
          </a:xfrm>
          <a:prstGeom prst="rect">
            <a:avLst/>
          </a:prstGeom>
        </p:spPr>
        <p:txBody>
          <a:bodyPr wrap="none">
            <a:spAutoFit/>
          </a:bodyPr>
          <a:lstStyle/>
          <a:p>
            <a:r>
              <a:rPr lang="en-US" sz="2000" dirty="0" smtClean="0">
                <a:latin typeface="Times New Roman" panose="02020603050405020304" pitchFamily="18" charset="0"/>
                <a:cs typeface="Times New Roman" panose="02020603050405020304" pitchFamily="18" charset="0"/>
              </a:rPr>
              <a:t>1</a:t>
            </a:r>
            <a:endParaRPr lang="en-CA" sz="2000" dirty="0"/>
          </a:p>
        </p:txBody>
      </p:sp>
      <p:sp>
        <p:nvSpPr>
          <p:cNvPr id="48" name="Rectangle 47"/>
          <p:cNvSpPr/>
          <p:nvPr/>
        </p:nvSpPr>
        <p:spPr>
          <a:xfrm>
            <a:off x="4715977" y="6041928"/>
            <a:ext cx="1656223" cy="369332"/>
          </a:xfrm>
          <a:prstGeom prst="rect">
            <a:avLst/>
          </a:prstGeom>
        </p:spPr>
        <p:txBody>
          <a:bodyPr wrap="none">
            <a:spAutoFit/>
          </a:bodyPr>
          <a:lstStyle/>
          <a:p>
            <a:pPr marL="114300" indent="0">
              <a:buNone/>
            </a:pPr>
            <a:r>
              <a:rPr lang="en-US" dirty="0">
                <a:latin typeface="Times New Roman" panose="02020603050405020304" pitchFamily="18" charset="0"/>
                <a:cs typeface="Times New Roman" panose="02020603050405020304" pitchFamily="18" charset="0"/>
              </a:rPr>
              <a:t>= 3181 + 1252</a:t>
            </a:r>
          </a:p>
        </p:txBody>
      </p:sp>
    </p:spTree>
    <p:custDataLst>
      <p:tags r:id="rId1"/>
    </p:custDataLst>
    <p:extLst>
      <p:ext uri="{BB962C8B-B14F-4D97-AF65-F5344CB8AC3E}">
        <p14:creationId xmlns:p14="http://schemas.microsoft.com/office/powerpoint/2010/main" val="38959057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0"/>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6"/>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19"/>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23"/>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2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25"/>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2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nodeType="clickEffect">
                                  <p:stCondLst>
                                    <p:cond delay="0"/>
                                  </p:stCondLst>
                                  <p:childTnLst>
                                    <p:set>
                                      <p:cBhvr>
                                        <p:cTn id="98" dur="1" fill="hold">
                                          <p:stCondLst>
                                            <p:cond delay="0"/>
                                          </p:stCondLst>
                                        </p:cTn>
                                        <p:tgtEl>
                                          <p:spTgt spid="28"/>
                                        </p:tgtEl>
                                        <p:attrNameLst>
                                          <p:attrName>style.visibility</p:attrName>
                                        </p:attrNameLst>
                                      </p:cBhvr>
                                      <p:to>
                                        <p:strVal val="hidden"/>
                                      </p:to>
                                    </p:set>
                                  </p:childTnLst>
                                </p:cTn>
                              </p:par>
                              <p:par>
                                <p:cTn id="99" presetID="1" presetClass="entr" presetSubtype="0" fill="hold" nodeType="withEffect">
                                  <p:stCondLst>
                                    <p:cond delay="0"/>
                                  </p:stCondLst>
                                  <p:childTnLst>
                                    <p:set>
                                      <p:cBhvr>
                                        <p:cTn id="100" dur="1" fill="hold">
                                          <p:stCondLst>
                                            <p:cond delay="0"/>
                                          </p:stCondLst>
                                        </p:cTn>
                                        <p:tgtEl>
                                          <p:spTgt spid="32"/>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33"/>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4"/>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nodeType="clickEffect">
                                  <p:stCondLst>
                                    <p:cond delay="0"/>
                                  </p:stCondLst>
                                  <p:childTnLst>
                                    <p:set>
                                      <p:cBhvr>
                                        <p:cTn id="112" dur="1" fill="hold">
                                          <p:stCondLst>
                                            <p:cond delay="0"/>
                                          </p:stCondLst>
                                        </p:cTn>
                                        <p:tgtEl>
                                          <p:spTgt spid="32"/>
                                        </p:tgtEl>
                                        <p:attrNameLst>
                                          <p:attrName>style.visibility</p:attrName>
                                        </p:attrNameLst>
                                      </p:cBhvr>
                                      <p:to>
                                        <p:strVal val="hidden"/>
                                      </p:to>
                                    </p:set>
                                  </p:childTnLst>
                                </p:cTn>
                              </p:par>
                              <p:par>
                                <p:cTn id="113" presetID="1" presetClass="entr" presetSubtype="0" fill="hold" nodeType="withEffect">
                                  <p:stCondLst>
                                    <p:cond delay="0"/>
                                  </p:stCondLst>
                                  <p:childTnLst>
                                    <p:set>
                                      <p:cBhvr>
                                        <p:cTn id="114" dur="1" fill="hold">
                                          <p:stCondLst>
                                            <p:cond delay="0"/>
                                          </p:stCondLst>
                                        </p:cTn>
                                        <p:tgtEl>
                                          <p:spTgt spid="3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6"/>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nodeType="clickEffect">
                                  <p:stCondLst>
                                    <p:cond delay="0"/>
                                  </p:stCondLst>
                                  <p:childTnLst>
                                    <p:set>
                                      <p:cBhvr>
                                        <p:cTn id="122" dur="1" fill="hold">
                                          <p:stCondLst>
                                            <p:cond delay="0"/>
                                          </p:stCondLst>
                                        </p:cTn>
                                        <p:tgtEl>
                                          <p:spTgt spid="35"/>
                                        </p:tgtEl>
                                        <p:attrNameLst>
                                          <p:attrName>style.visibility</p:attrName>
                                        </p:attrNameLst>
                                      </p:cBhvr>
                                      <p:to>
                                        <p:strVal val="hidden"/>
                                      </p:to>
                                    </p:set>
                                  </p:childTnLst>
                                </p:cTn>
                              </p:par>
                              <p:par>
                                <p:cTn id="123" presetID="1" presetClass="entr" presetSubtype="0" fill="hold" nodeType="withEffect">
                                  <p:stCondLst>
                                    <p:cond delay="0"/>
                                  </p:stCondLst>
                                  <p:childTnLst>
                                    <p:set>
                                      <p:cBhvr>
                                        <p:cTn id="124" dur="1" fill="hold">
                                          <p:stCondLst>
                                            <p:cond delay="0"/>
                                          </p:stCondLst>
                                        </p:cTn>
                                        <p:tgtEl>
                                          <p:spTgt spid="38"/>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39"/>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xit" presetSubtype="0" fill="hold" nodeType="clickEffect">
                                  <p:stCondLst>
                                    <p:cond delay="0"/>
                                  </p:stCondLst>
                                  <p:childTnLst>
                                    <p:set>
                                      <p:cBhvr>
                                        <p:cTn id="132" dur="1" fill="hold">
                                          <p:stCondLst>
                                            <p:cond delay="0"/>
                                          </p:stCondLst>
                                        </p:cTn>
                                        <p:tgtEl>
                                          <p:spTgt spid="38"/>
                                        </p:tgtEl>
                                        <p:attrNameLst>
                                          <p:attrName>style.visibility</p:attrName>
                                        </p:attrNameLst>
                                      </p:cBhvr>
                                      <p:to>
                                        <p:strVal val="hidden"/>
                                      </p:to>
                                    </p:set>
                                  </p:childTnLst>
                                </p:cTn>
                              </p:par>
                              <p:par>
                                <p:cTn id="133" presetID="1" presetClass="entr" presetSubtype="0" fill="hold" nodeType="withEffect">
                                  <p:stCondLst>
                                    <p:cond delay="0"/>
                                  </p:stCondLst>
                                  <p:childTnLst>
                                    <p:set>
                                      <p:cBhvr>
                                        <p:cTn id="134" dur="1" fill="hold">
                                          <p:stCondLst>
                                            <p:cond delay="0"/>
                                          </p:stCondLst>
                                        </p:cTn>
                                        <p:tgtEl>
                                          <p:spTgt spid="40"/>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41"/>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42"/>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xit" presetSubtype="0" fill="hold" nodeType="clickEffect">
                                  <p:stCondLst>
                                    <p:cond delay="0"/>
                                  </p:stCondLst>
                                  <p:childTnLst>
                                    <p:set>
                                      <p:cBhvr>
                                        <p:cTn id="146" dur="1" fill="hold">
                                          <p:stCondLst>
                                            <p:cond delay="0"/>
                                          </p:stCondLst>
                                        </p:cTn>
                                        <p:tgtEl>
                                          <p:spTgt spid="40"/>
                                        </p:tgtEl>
                                        <p:attrNameLst>
                                          <p:attrName>style.visibility</p:attrName>
                                        </p:attrNameLst>
                                      </p:cBhvr>
                                      <p:to>
                                        <p:strVal val="hidden"/>
                                      </p:to>
                                    </p:set>
                                  </p:childTnLst>
                                </p:cTn>
                              </p:par>
                              <p:par>
                                <p:cTn id="147" presetID="1" presetClass="entr" presetSubtype="0" fill="hold" nodeType="withEffect">
                                  <p:stCondLst>
                                    <p:cond delay="0"/>
                                  </p:stCondLst>
                                  <p:childTnLst>
                                    <p:set>
                                      <p:cBhvr>
                                        <p:cTn id="148" dur="1" fill="hold">
                                          <p:stCondLst>
                                            <p:cond delay="0"/>
                                          </p:stCondLst>
                                        </p:cTn>
                                        <p:tgtEl>
                                          <p:spTgt spid="43"/>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44"/>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45"/>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xit" presetSubtype="0" fill="hold" nodeType="clickEffect">
                                  <p:stCondLst>
                                    <p:cond delay="0"/>
                                  </p:stCondLst>
                                  <p:childTnLst>
                                    <p:set>
                                      <p:cBhvr>
                                        <p:cTn id="160" dur="1" fill="hold">
                                          <p:stCondLst>
                                            <p:cond delay="0"/>
                                          </p:stCondLst>
                                        </p:cTn>
                                        <p:tgtEl>
                                          <p:spTgt spid="43"/>
                                        </p:tgtEl>
                                        <p:attrNameLst>
                                          <p:attrName>style.visibility</p:attrName>
                                        </p:attrNameLst>
                                      </p:cBhvr>
                                      <p:to>
                                        <p:strVal val="hidden"/>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46"/>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nodeType="clickEffect">
                                  <p:stCondLst>
                                    <p:cond delay="0"/>
                                  </p:stCondLst>
                                  <p:childTnLst>
                                    <p:set>
                                      <p:cBhvr>
                                        <p:cTn id="16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nodeType="clickEffect">
                                  <p:stCondLst>
                                    <p:cond delay="0"/>
                                  </p:stCondLst>
                                  <p:childTnLst>
                                    <p:set>
                                      <p:cBhvr>
                                        <p:cTn id="17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nodeType="clickEffect">
                                  <p:stCondLst>
                                    <p:cond delay="0"/>
                                  </p:stCondLst>
                                  <p:childTnLst>
                                    <p:set>
                                      <p:cBhvr>
                                        <p:cTn id="17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nodeType="clickEffect">
                                  <p:stCondLst>
                                    <p:cond delay="0"/>
                                  </p:stCondLst>
                                  <p:childTnLst>
                                    <p:set>
                                      <p:cBhvr>
                                        <p:cTn id="18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grpId="0" nodeType="clickEffect">
                                  <p:stCondLst>
                                    <p:cond delay="0"/>
                                  </p:stCondLst>
                                  <p:childTnLst>
                                    <p:set>
                                      <p:cBhvr>
                                        <p:cTn id="18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7" grpId="0"/>
      <p:bldP spid="30" grpId="0"/>
      <p:bldP spid="34" grpId="0"/>
      <p:bldP spid="42" grpId="0"/>
      <p:bldP spid="45" grpId="0"/>
      <p:bldP spid="6" grpId="0"/>
      <p:bldP spid="11" grpId="0"/>
      <p:bldP spid="17" grpId="0"/>
      <p:bldP spid="20" grpId="0"/>
      <p:bldP spid="24" grpId="0"/>
      <p:bldP spid="26" grpId="0"/>
      <p:bldP spid="29" grpId="0"/>
      <p:bldP spid="33" grpId="0"/>
      <p:bldP spid="36" grpId="0"/>
      <p:bldP spid="39" grpId="0"/>
      <p:bldP spid="41" grpId="0"/>
      <p:bldP spid="44" grpId="0"/>
      <p:bldP spid="46"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Counting in binary</a:t>
            </a:r>
            <a:endParaRPr lang="en-CA" dirty="0"/>
          </a:p>
        </p:txBody>
      </p:sp>
      <p:sp>
        <p:nvSpPr>
          <p:cNvPr id="3" name="Content Placeholder 2"/>
          <p:cNvSpPr>
            <a:spLocks noGrp="1"/>
          </p:cNvSpPr>
          <p:nvPr>
            <p:ph idx="1"/>
          </p:nvPr>
        </p:nvSpPr>
        <p:spPr/>
        <p:txBody>
          <a:bodyPr/>
          <a:lstStyle/>
          <a:p>
            <a:r>
              <a:rPr lang="en-CA" dirty="0" smtClean="0"/>
              <a:t>Question: Is </a:t>
            </a:r>
            <a:r>
              <a:rPr lang="en-CA" dirty="0" smtClean="0">
                <a:latin typeface="Times New Roman" panose="02020603050405020304" pitchFamily="18" charset="0"/>
                <a:cs typeface="Times New Roman" panose="02020603050405020304" pitchFamily="18" charset="0"/>
              </a:rPr>
              <a:t>100</a:t>
            </a:r>
            <a:r>
              <a:rPr lang="en-CA" dirty="0" smtClean="0"/>
              <a:t> equal to </a:t>
            </a:r>
            <a:r>
              <a:rPr lang="en-CA" dirty="0" smtClean="0">
                <a:latin typeface="Times New Roman" panose="02020603050405020304" pitchFamily="18" charset="0"/>
                <a:cs typeface="Times New Roman" panose="02020603050405020304" pitchFamily="18" charset="0"/>
              </a:rPr>
              <a:t>10</a:t>
            </a:r>
            <a:r>
              <a:rPr lang="en-CA" baseline="30000" dirty="0" smtClean="0">
                <a:latin typeface="Times New Roman" panose="02020603050405020304" pitchFamily="18" charset="0"/>
                <a:cs typeface="Times New Roman" panose="02020603050405020304" pitchFamily="18" charset="0"/>
              </a:rPr>
              <a:t>2</a:t>
            </a:r>
            <a:r>
              <a:rPr lang="en-CA" dirty="0" smtClean="0"/>
              <a:t> or </a:t>
            </a:r>
            <a:r>
              <a:rPr lang="en-CA" dirty="0" smtClean="0">
                <a:latin typeface="Times New Roman" panose="02020603050405020304" pitchFamily="18" charset="0"/>
                <a:cs typeface="Times New Roman" panose="02020603050405020304" pitchFamily="18" charset="0"/>
              </a:rPr>
              <a:t>4</a:t>
            </a:r>
            <a:r>
              <a:rPr lang="en-CA" dirty="0" smtClean="0"/>
              <a:t>?</a:t>
            </a:r>
          </a:p>
          <a:p>
            <a:pPr lvl="1"/>
            <a:r>
              <a:rPr lang="en-CA" dirty="0" smtClean="0"/>
              <a:t>We will usually:</a:t>
            </a:r>
          </a:p>
          <a:p>
            <a:pPr lvl="2"/>
            <a:r>
              <a:rPr lang="en-CA" dirty="0" smtClean="0"/>
              <a:t>Prefix binary numbers with "</a:t>
            </a:r>
            <a:r>
              <a:rPr lang="en-CA" dirty="0" smtClean="0">
                <a:latin typeface="Consolas" panose="020B0609020204030204" pitchFamily="49" charset="0"/>
                <a:cs typeface="Consolas" panose="020B0609020204030204" pitchFamily="49" charset="0"/>
              </a:rPr>
              <a:t>0b"</a:t>
            </a:r>
            <a:endParaRPr lang="en-CA" dirty="0"/>
          </a:p>
          <a:p>
            <a:pPr lvl="2"/>
            <a:r>
              <a:rPr lang="en-CA" dirty="0" smtClean="0"/>
              <a:t>Use the monospaced typeface </a:t>
            </a:r>
            <a:r>
              <a:rPr lang="en-CA" dirty="0" smtClean="0">
                <a:latin typeface="Consolas" panose="020B0609020204030204" pitchFamily="49" charset="0"/>
                <a:cs typeface="Consolas" panose="020B0609020204030204" pitchFamily="49" charset="0"/>
              </a:rPr>
              <a:t>Consolas</a:t>
            </a:r>
            <a:endParaRPr lang="en-CA" dirty="0" smtClean="0"/>
          </a:p>
          <a:p>
            <a:pPr lvl="1"/>
            <a:r>
              <a:rPr lang="en-CA" dirty="0" smtClean="0"/>
              <a:t>Thus:</a:t>
            </a:r>
          </a:p>
          <a:p>
            <a:pPr lvl="2"/>
            <a:r>
              <a:rPr lang="en-CA" dirty="0" smtClean="0">
                <a:latin typeface="Times New Roman" panose="02020603050405020304" pitchFamily="18" charset="0"/>
                <a:cs typeface="Times New Roman" panose="02020603050405020304" pitchFamily="18" charset="0"/>
              </a:rPr>
              <a:t>100011010</a:t>
            </a:r>
            <a:r>
              <a:rPr lang="en-CA" dirty="0" smtClean="0"/>
              <a:t> is a large decimal number</a:t>
            </a:r>
          </a:p>
          <a:p>
            <a:pPr lvl="2"/>
            <a:r>
              <a:rPr lang="en-CA" dirty="0">
                <a:latin typeface="Consolas" panose="020B0609020204030204" pitchFamily="49" charset="0"/>
                <a:cs typeface="Consolas" panose="020B0609020204030204" pitchFamily="49" charset="0"/>
              </a:rPr>
              <a:t>0b11110110010</a:t>
            </a:r>
            <a:r>
              <a:rPr lang="en-CA" dirty="0" smtClean="0"/>
              <a:t> is binary for </a:t>
            </a:r>
            <a:r>
              <a:rPr lang="en-CA" dirty="0" smtClean="0">
                <a:latin typeface="Times New Roman" panose="02020603050405020304" pitchFamily="18" charset="0"/>
                <a:cs typeface="Times New Roman" panose="02020603050405020304" pitchFamily="18" charset="0"/>
              </a:rPr>
              <a:t>1970</a:t>
            </a:r>
          </a:p>
          <a:p>
            <a:pPr lvl="1"/>
            <a:r>
              <a:rPr lang="en-CA" dirty="0" smtClean="0"/>
              <a:t>To start, we will gray-out the "</a:t>
            </a:r>
            <a:r>
              <a:rPr lang="en-CA" dirty="0" smtClean="0">
                <a:solidFill>
                  <a:schemeClr val="bg1">
                    <a:lumMod val="75000"/>
                  </a:schemeClr>
                </a:solidFill>
                <a:latin typeface="Consolas" panose="020B0609020204030204" pitchFamily="49" charset="0"/>
                <a:cs typeface="Consolas" panose="020B0609020204030204" pitchFamily="49" charset="0"/>
              </a:rPr>
              <a:t>0b</a:t>
            </a:r>
            <a:r>
              <a:rPr lang="en-CA" dirty="0"/>
              <a:t>"</a:t>
            </a:r>
            <a:endParaRPr lang="en-CA" dirty="0">
              <a:solidFill>
                <a:schemeClr val="bg1">
                  <a:lumMod val="75000"/>
                </a:schemeClr>
              </a:solidFill>
              <a:latin typeface="Consolas" panose="020B0609020204030204" pitchFamily="49" charset="0"/>
              <a:cs typeface="Consolas" panose="020B0609020204030204" pitchFamily="49" charset="0"/>
            </a:endParaRPr>
          </a:p>
          <a:p>
            <a:pPr lvl="1"/>
            <a:endParaRPr lang="en-CA" dirty="0" smtClean="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1853162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Addition</a:t>
            </a:r>
            <a:endParaRPr lang="en-CA" dirty="0"/>
          </a:p>
        </p:txBody>
      </p:sp>
      <p:sp>
        <p:nvSpPr>
          <p:cNvPr id="3" name="Content Placeholder 2"/>
          <p:cNvSpPr>
            <a:spLocks noGrp="1"/>
          </p:cNvSpPr>
          <p:nvPr>
            <p:ph idx="1"/>
          </p:nvPr>
        </p:nvSpPr>
        <p:spPr/>
        <p:txBody>
          <a:bodyPr/>
          <a:lstStyle/>
          <a:p>
            <a:r>
              <a:rPr lang="en-CA" dirty="0" smtClean="0"/>
              <a:t>Just like addition with decimal numbers, you can do the same with binary, you only have to remember:</a:t>
            </a:r>
          </a:p>
          <a:p>
            <a:pPr marL="457200" lvl="1" indent="0" algn="ctr">
              <a:buNone/>
            </a:pPr>
            <a:r>
              <a:rPr lang="en-CA" dirty="0" smtClean="0"/>
              <a:t> </a:t>
            </a:r>
            <a:r>
              <a:rPr lang="en-CA" dirty="0" smtClean="0">
                <a:latin typeface="Consolas" panose="020B0609020204030204" pitchFamily="49" charset="0"/>
                <a:cs typeface="Consolas" panose="020B0609020204030204" pitchFamily="49" charset="0"/>
              </a:rPr>
              <a:t>1 + 1 = 10</a:t>
            </a:r>
            <a:r>
              <a:rPr lang="en-CA" dirty="0" smtClean="0"/>
              <a:t>     and     </a:t>
            </a:r>
            <a:r>
              <a:rPr lang="en-CA" dirty="0" smtClean="0">
                <a:latin typeface="Consolas" panose="020B0609020204030204" pitchFamily="49" charset="0"/>
                <a:cs typeface="Consolas" panose="020B0609020204030204" pitchFamily="49" charset="0"/>
              </a:rPr>
              <a:t>1 + 1 + 1 = 11</a:t>
            </a:r>
            <a:endParaRPr lang="en-CA" sz="1700" dirty="0" smtClean="0">
              <a:latin typeface="Consolas" panose="020B0609020204030204" pitchFamily="49" charset="0"/>
              <a:cs typeface="Consolas" panose="020B0609020204030204" pitchFamily="49" charset="0"/>
            </a:endParaRPr>
          </a:p>
        </p:txBody>
      </p:sp>
      <p:sp>
        <p:nvSpPr>
          <p:cNvPr id="9" name="TextBox 8"/>
          <p:cNvSpPr txBox="1"/>
          <p:nvPr/>
        </p:nvSpPr>
        <p:spPr>
          <a:xfrm>
            <a:off x="1793456" y="2780928"/>
            <a:ext cx="1050352" cy="1384995"/>
          </a:xfrm>
          <a:prstGeom prst="rect">
            <a:avLst/>
          </a:prstGeom>
          <a:noFill/>
        </p:spPr>
        <p:txBody>
          <a:bodyPr wrap="none" rtlCol="0">
            <a:spAutoFit/>
          </a:bodyPr>
          <a:lstStyle/>
          <a:p>
            <a:pPr algn="r"/>
            <a:r>
              <a:rPr lang="en-CA" sz="1200" dirty="0" smtClean="0">
                <a:latin typeface="Times New Roman" panose="02020603050405020304" pitchFamily="18" charset="0"/>
                <a:cs typeface="Times New Roman" panose="02020603050405020304" pitchFamily="18" charset="0"/>
              </a:rPr>
              <a:t>1  1  1         </a:t>
            </a:r>
          </a:p>
          <a:p>
            <a:pPr algn="r"/>
            <a:r>
              <a:rPr lang="en-CA" sz="2400" dirty="0" smtClean="0">
                <a:latin typeface="Times New Roman" panose="02020603050405020304" pitchFamily="18" charset="0"/>
                <a:cs typeface="Times New Roman" panose="02020603050405020304" pitchFamily="18" charset="0"/>
              </a:rPr>
              <a:t>3725</a:t>
            </a:r>
          </a:p>
          <a:p>
            <a:pPr algn="r"/>
            <a:r>
              <a:rPr lang="en-CA" sz="2400" dirty="0" smtClean="0">
                <a:latin typeface="Times New Roman" panose="02020603050405020304" pitchFamily="18" charset="0"/>
                <a:cs typeface="Times New Roman" panose="02020603050405020304" pitchFamily="18" charset="0"/>
              </a:rPr>
              <a:t>+ </a:t>
            </a:r>
            <a:r>
              <a:rPr lang="en-CA" sz="2400" u="sng" dirty="0" smtClean="0">
                <a:latin typeface="Times New Roman" panose="02020603050405020304" pitchFamily="18" charset="0"/>
                <a:cs typeface="Times New Roman" panose="02020603050405020304" pitchFamily="18" charset="0"/>
              </a:rPr>
              <a:t>8982</a:t>
            </a:r>
          </a:p>
          <a:p>
            <a:pPr algn="r"/>
            <a:r>
              <a:rPr lang="en-CA" sz="2400" dirty="0" smtClean="0">
                <a:latin typeface="Times New Roman" panose="02020603050405020304" pitchFamily="18" charset="0"/>
                <a:cs typeface="Times New Roman" panose="02020603050405020304" pitchFamily="18" charset="0"/>
              </a:rPr>
              <a:t>12707</a:t>
            </a:r>
          </a:p>
        </p:txBody>
      </p:sp>
      <p:sp>
        <p:nvSpPr>
          <p:cNvPr id="10" name="TextBox 9"/>
          <p:cNvSpPr txBox="1"/>
          <p:nvPr/>
        </p:nvSpPr>
        <p:spPr>
          <a:xfrm>
            <a:off x="827584" y="4437112"/>
            <a:ext cx="3204723" cy="1384995"/>
          </a:xfrm>
          <a:prstGeom prst="rect">
            <a:avLst/>
          </a:prstGeom>
          <a:noFill/>
        </p:spPr>
        <p:txBody>
          <a:bodyPr wrap="none" rtlCol="0">
            <a:spAutoFit/>
          </a:bodyPr>
          <a:lstStyle/>
          <a:p>
            <a:pPr algn="r"/>
            <a:r>
              <a:rPr lang="en-CA" sz="1200" dirty="0">
                <a:latin typeface="Times New Roman" panose="02020603050405020304" pitchFamily="18" charset="0"/>
                <a:cs typeface="Times New Roman" panose="02020603050405020304" pitchFamily="18" charset="0"/>
              </a:rPr>
              <a:t> </a:t>
            </a:r>
            <a:r>
              <a:rPr lang="en-CA" sz="1200" dirty="0" smtClean="0">
                <a:latin typeface="Times New Roman" panose="02020603050405020304" pitchFamily="18" charset="0"/>
                <a:cs typeface="Times New Roman" panose="02020603050405020304" pitchFamily="18" charset="0"/>
              </a:rPr>
              <a:t>1  1       1       1 1  1              1  1         </a:t>
            </a:r>
          </a:p>
          <a:p>
            <a:pPr algn="r"/>
            <a:r>
              <a:rPr lang="en-CA" sz="2400" dirty="0" smtClean="0">
                <a:latin typeface="Times New Roman" panose="02020603050405020304" pitchFamily="18" charset="0"/>
                <a:cs typeface="Times New Roman" panose="02020603050405020304" pitchFamily="18" charset="0"/>
              </a:rPr>
              <a:t>9275948135782</a:t>
            </a:r>
          </a:p>
          <a:p>
            <a:pPr algn="r"/>
            <a:r>
              <a:rPr lang="en-CA" sz="2400" dirty="0" smtClean="0">
                <a:latin typeface="Times New Roman" panose="02020603050405020304" pitchFamily="18" charset="0"/>
                <a:cs typeface="Times New Roman" panose="02020603050405020304" pitchFamily="18" charset="0"/>
              </a:rPr>
              <a:t>+ </a:t>
            </a:r>
            <a:r>
              <a:rPr lang="en-CA" sz="2400" u="sng" dirty="0" smtClean="0">
                <a:latin typeface="Times New Roman" panose="02020603050405020304" pitchFamily="18" charset="0"/>
                <a:cs typeface="Times New Roman" panose="02020603050405020304" pitchFamily="18" charset="0"/>
              </a:rPr>
              <a:t>503292582385322553</a:t>
            </a:r>
          </a:p>
          <a:p>
            <a:pPr algn="r"/>
            <a:r>
              <a:rPr lang="en-CA" sz="2400" dirty="0" smtClean="0">
                <a:latin typeface="Times New Roman" panose="02020603050405020304" pitchFamily="18" charset="0"/>
                <a:cs typeface="Times New Roman" panose="02020603050405020304" pitchFamily="18" charset="0"/>
              </a:rPr>
              <a:t>503301858333458335</a:t>
            </a:r>
          </a:p>
        </p:txBody>
      </p:sp>
      <p:sp>
        <p:nvSpPr>
          <p:cNvPr id="17" name="TextBox 16"/>
          <p:cNvSpPr txBox="1"/>
          <p:nvPr/>
        </p:nvSpPr>
        <p:spPr>
          <a:xfrm>
            <a:off x="5089463" y="2780928"/>
            <a:ext cx="1374094" cy="1384995"/>
          </a:xfrm>
          <a:prstGeom prst="rect">
            <a:avLst/>
          </a:prstGeom>
          <a:noFill/>
        </p:spPr>
        <p:txBody>
          <a:bodyPr wrap="none" rtlCol="0">
            <a:spAutoFit/>
          </a:bodyPr>
          <a:lstStyle/>
          <a:p>
            <a:pPr algn="r"/>
            <a:r>
              <a:rPr lang="en-CA" sz="1200" dirty="0">
                <a:latin typeface="Consolas" panose="020B0609020204030204" pitchFamily="49" charset="0"/>
                <a:cs typeface="Consolas" panose="020B0609020204030204" pitchFamily="49" charset="0"/>
              </a:rPr>
              <a:t>1 1 </a:t>
            </a:r>
            <a:r>
              <a:rPr lang="en-CA" sz="1200" dirty="0" smtClean="0">
                <a:latin typeface="Consolas" panose="020B0609020204030204" pitchFamily="49" charset="0"/>
                <a:cs typeface="Consolas" panose="020B0609020204030204" pitchFamily="49" charset="0"/>
              </a:rPr>
              <a:t>1 1   </a:t>
            </a:r>
          </a:p>
          <a:p>
            <a:pPr algn="r"/>
            <a:r>
              <a:rPr lang="en-CA" sz="2400" dirty="0" smtClean="0">
                <a:latin typeface="Consolas" panose="020B0609020204030204" pitchFamily="49" charset="0"/>
                <a:cs typeface="Consolas" panose="020B0609020204030204" pitchFamily="49" charset="0"/>
              </a:rPr>
              <a:t>1010</a:t>
            </a:r>
          </a:p>
          <a:p>
            <a:pPr algn="r"/>
            <a:r>
              <a:rPr lang="en-CA" sz="2400" dirty="0" smtClean="0">
                <a:latin typeface="Consolas" panose="020B0609020204030204" pitchFamily="49" charset="0"/>
                <a:cs typeface="Consolas" panose="020B0609020204030204" pitchFamily="49" charset="0"/>
              </a:rPr>
              <a:t>+ </a:t>
            </a:r>
            <a:r>
              <a:rPr lang="en-CA" sz="2400" u="sng" dirty="0" smtClean="0">
                <a:latin typeface="Consolas" panose="020B0609020204030204" pitchFamily="49" charset="0"/>
                <a:cs typeface="Consolas" panose="020B0609020204030204" pitchFamily="49" charset="0"/>
              </a:rPr>
              <a:t>  111</a:t>
            </a:r>
          </a:p>
          <a:p>
            <a:pPr algn="r"/>
            <a:r>
              <a:rPr lang="en-CA" sz="2400" dirty="0" smtClean="0">
                <a:latin typeface="Consolas" panose="020B0609020204030204" pitchFamily="49" charset="0"/>
                <a:cs typeface="Consolas" panose="020B0609020204030204" pitchFamily="49" charset="0"/>
              </a:rPr>
              <a:t>10001</a:t>
            </a:r>
          </a:p>
        </p:txBody>
      </p:sp>
      <p:sp>
        <p:nvSpPr>
          <p:cNvPr id="18" name="TextBox 17"/>
          <p:cNvSpPr txBox="1"/>
          <p:nvPr/>
        </p:nvSpPr>
        <p:spPr>
          <a:xfrm>
            <a:off x="4216377" y="4437112"/>
            <a:ext cx="3667991" cy="1384995"/>
          </a:xfrm>
          <a:prstGeom prst="rect">
            <a:avLst/>
          </a:prstGeom>
          <a:noFill/>
        </p:spPr>
        <p:txBody>
          <a:bodyPr wrap="none" rtlCol="0">
            <a:spAutoFit/>
          </a:bodyPr>
          <a:lstStyle/>
          <a:p>
            <a:pPr algn="r"/>
            <a:r>
              <a:rPr lang="en-CA" sz="1200" dirty="0">
                <a:latin typeface="Consolas" panose="020B0609020204030204" pitchFamily="49" charset="0"/>
                <a:cs typeface="Consolas" panose="020B0609020204030204" pitchFamily="49" charset="0"/>
              </a:rPr>
              <a:t>1 1 </a:t>
            </a:r>
            <a:r>
              <a:rPr lang="en-CA" sz="1200" dirty="0" smtClean="0">
                <a:latin typeface="Consolas" panose="020B0609020204030204" pitchFamily="49" charset="0"/>
                <a:cs typeface="Consolas" panose="020B0609020204030204" pitchFamily="49" charset="0"/>
              </a:rPr>
              <a:t>1 1 1     1     1 1       1 1     </a:t>
            </a:r>
          </a:p>
          <a:p>
            <a:pPr algn="r"/>
            <a:r>
              <a:rPr lang="en-CA" sz="2400" dirty="0" smtClean="0">
                <a:latin typeface="Consolas" panose="020B0609020204030204" pitchFamily="49" charset="0"/>
                <a:cs typeface="Consolas" panose="020B0609020204030204" pitchFamily="49" charset="0"/>
              </a:rPr>
              <a:t>1110010001100111</a:t>
            </a:r>
          </a:p>
          <a:p>
            <a:pPr algn="r"/>
            <a:r>
              <a:rPr lang="en-CA" sz="2400" dirty="0" smtClean="0">
                <a:latin typeface="Consolas" panose="020B0609020204030204" pitchFamily="49" charset="0"/>
                <a:cs typeface="Consolas" panose="020B0609020204030204" pitchFamily="49" charset="0"/>
              </a:rPr>
              <a:t>+ </a:t>
            </a:r>
            <a:r>
              <a:rPr lang="en-CA" sz="2400" u="sng" dirty="0" smtClean="0">
                <a:latin typeface="Consolas" panose="020B0609020204030204" pitchFamily="49" charset="0"/>
                <a:cs typeface="Consolas" panose="020B0609020204030204" pitchFamily="49" charset="0"/>
              </a:rPr>
              <a:t>110111011011000110</a:t>
            </a:r>
          </a:p>
          <a:p>
            <a:pPr algn="r"/>
            <a:r>
              <a:rPr lang="en-CA" sz="2400" dirty="0" smtClean="0">
                <a:latin typeface="Consolas" panose="020B0609020204030204" pitchFamily="49" charset="0"/>
                <a:cs typeface="Consolas" panose="020B0609020204030204" pitchFamily="49" charset="0"/>
              </a:rPr>
              <a:t>1000101101100101101</a:t>
            </a:r>
          </a:p>
        </p:txBody>
      </p:sp>
    </p:spTree>
    <p:extLst>
      <p:ext uri="{BB962C8B-B14F-4D97-AF65-F5344CB8AC3E}">
        <p14:creationId xmlns:p14="http://schemas.microsoft.com/office/powerpoint/2010/main" val="14718778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Counting in binary</a:t>
            </a:r>
            <a:endParaRPr lang="en-CA" dirty="0"/>
          </a:p>
        </p:txBody>
      </p:sp>
      <p:sp>
        <p:nvSpPr>
          <p:cNvPr id="3" name="Content Placeholder 2"/>
          <p:cNvSpPr>
            <a:spLocks noGrp="1"/>
          </p:cNvSpPr>
          <p:nvPr>
            <p:ph idx="1"/>
          </p:nvPr>
        </p:nvSpPr>
        <p:spPr/>
        <p:txBody>
          <a:bodyPr>
            <a:normAutofit/>
          </a:bodyPr>
          <a:lstStyle/>
          <a:p>
            <a:pPr marL="0" indent="0" algn="ctr">
              <a:buNone/>
            </a:pPr>
            <a:r>
              <a:rPr lang="en-CA" sz="3600" b="1" dirty="0" smtClean="0">
                <a:solidFill>
                  <a:srgbClr val="CC3300"/>
                </a:solidFill>
                <a:latin typeface="Times New Roman" panose="02020603050405020304" pitchFamily="18" charset="0"/>
                <a:cs typeface="Times New Roman" panose="02020603050405020304" pitchFamily="18" charset="0"/>
              </a:rPr>
              <a:t>There are only 10 types</a:t>
            </a:r>
            <a:br>
              <a:rPr lang="en-CA" sz="3600" b="1" dirty="0" smtClean="0">
                <a:solidFill>
                  <a:srgbClr val="CC3300"/>
                </a:solidFill>
                <a:latin typeface="Times New Roman" panose="02020603050405020304" pitchFamily="18" charset="0"/>
                <a:cs typeface="Times New Roman" panose="02020603050405020304" pitchFamily="18" charset="0"/>
              </a:rPr>
            </a:br>
            <a:r>
              <a:rPr lang="en-CA" sz="3600" b="1" dirty="0" smtClean="0">
                <a:solidFill>
                  <a:srgbClr val="CC3300"/>
                </a:solidFill>
                <a:latin typeface="Times New Roman" panose="02020603050405020304" pitchFamily="18" charset="0"/>
                <a:cs typeface="Times New Roman" panose="02020603050405020304" pitchFamily="18" charset="0"/>
              </a:rPr>
              <a:t>of people in the world.</a:t>
            </a:r>
          </a:p>
          <a:p>
            <a:pPr marL="0" indent="0" algn="ctr">
              <a:buNone/>
            </a:pPr>
            <a:endParaRPr lang="en-CA" sz="3600" b="1" dirty="0" smtClean="0">
              <a:solidFill>
                <a:srgbClr val="CC3300"/>
              </a:solidFill>
              <a:latin typeface="Times New Roman" panose="02020603050405020304" pitchFamily="18" charset="0"/>
              <a:cs typeface="Times New Roman" panose="02020603050405020304" pitchFamily="18" charset="0"/>
            </a:endParaRPr>
          </a:p>
          <a:p>
            <a:pPr marL="0" indent="0" algn="ctr">
              <a:buNone/>
            </a:pPr>
            <a:r>
              <a:rPr lang="en-CA" sz="3600" b="1" dirty="0" smtClean="0">
                <a:solidFill>
                  <a:srgbClr val="CC3300"/>
                </a:solidFill>
                <a:latin typeface="Times New Roman" panose="02020603050405020304" pitchFamily="18" charset="0"/>
                <a:cs typeface="Times New Roman" panose="02020603050405020304" pitchFamily="18" charset="0"/>
              </a:rPr>
              <a:t>Those who understand binary,</a:t>
            </a:r>
          </a:p>
          <a:p>
            <a:pPr marL="0" indent="0" algn="ctr">
              <a:buNone/>
            </a:pPr>
            <a:r>
              <a:rPr lang="en-CA" sz="3600" b="1" dirty="0" smtClean="0">
                <a:solidFill>
                  <a:srgbClr val="CC3300"/>
                </a:solidFill>
                <a:latin typeface="Times New Roman" panose="02020603050405020304" pitchFamily="18" charset="0"/>
                <a:cs typeface="Times New Roman" panose="02020603050405020304" pitchFamily="18" charset="0"/>
              </a:rPr>
              <a:t>and those who do not.</a:t>
            </a:r>
          </a:p>
        </p:txBody>
      </p:sp>
    </p:spTree>
    <p:custDataLst>
      <p:tags r:id="rId1"/>
    </p:custDataLst>
    <p:extLst>
      <p:ext uri="{BB962C8B-B14F-4D97-AF65-F5344CB8AC3E}">
        <p14:creationId xmlns:p14="http://schemas.microsoft.com/office/powerpoint/2010/main" val="26462512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Verbosity</a:t>
            </a:r>
            <a:endParaRPr lang="en-CA" dirty="0"/>
          </a:p>
        </p:txBody>
      </p:sp>
      <p:sp>
        <p:nvSpPr>
          <p:cNvPr id="3" name="Content Placeholder 2"/>
          <p:cNvSpPr>
            <a:spLocks noGrp="1"/>
          </p:cNvSpPr>
          <p:nvPr>
            <p:ph idx="1"/>
          </p:nvPr>
        </p:nvSpPr>
        <p:spPr/>
        <p:txBody>
          <a:bodyPr/>
          <a:lstStyle/>
          <a:p>
            <a:r>
              <a:rPr lang="en-CA" dirty="0" smtClean="0"/>
              <a:t>It seems it takes more bits to represent a number in binary than it does in decimal</a:t>
            </a:r>
          </a:p>
          <a:p>
            <a:pPr lvl="1"/>
            <a:r>
              <a:rPr lang="en-CA" dirty="0" smtClean="0"/>
              <a:t>It’s not that bad:</a:t>
            </a:r>
          </a:p>
          <a:p>
            <a:pPr marL="457200" lvl="1" indent="0">
              <a:buNone/>
            </a:pPr>
            <a:r>
              <a:rPr lang="en-CA" dirty="0"/>
              <a:t>	</a:t>
            </a:r>
            <a:r>
              <a:rPr lang="en-CA" dirty="0" smtClean="0"/>
              <a:t>it only takes approximately </a:t>
            </a:r>
            <a:r>
              <a:rPr lang="en-CA" dirty="0" smtClean="0">
                <a:latin typeface="Times New Roman" panose="02020603050405020304" pitchFamily="18" charset="0"/>
                <a:cs typeface="Times New Roman" panose="02020603050405020304" pitchFamily="18" charset="0"/>
              </a:rPr>
              <a:t>log</a:t>
            </a:r>
            <a:r>
              <a:rPr lang="en-CA" baseline="-25000" dirty="0" smtClean="0">
                <a:latin typeface="Times New Roman" panose="02020603050405020304" pitchFamily="18" charset="0"/>
                <a:cs typeface="Times New Roman" panose="02020603050405020304" pitchFamily="18" charset="0"/>
              </a:rPr>
              <a:t>2</a:t>
            </a:r>
            <a:r>
              <a:rPr lang="en-CA" dirty="0">
                <a:latin typeface="Times New Roman" panose="02020603050405020304" pitchFamily="18" charset="0"/>
                <a:cs typeface="Times New Roman" panose="02020603050405020304" pitchFamily="18" charset="0"/>
              </a:rPr>
              <a:t>(10) ≈ </a:t>
            </a:r>
            <a:r>
              <a:rPr lang="en-CA" dirty="0" smtClean="0">
                <a:latin typeface="Times New Roman" panose="02020603050405020304" pitchFamily="18" charset="0"/>
                <a:cs typeface="Times New Roman" panose="02020603050405020304" pitchFamily="18" charset="0"/>
              </a:rPr>
              <a:t>3.3 </a:t>
            </a:r>
            <a:r>
              <a:rPr lang="en-CA" dirty="0" smtClean="0"/>
              <a:t>times as many bits</a:t>
            </a:r>
          </a:p>
          <a:p>
            <a:pPr lvl="1"/>
            <a:r>
              <a:rPr lang="en-US" dirty="0" smtClean="0"/>
              <a:t>For example, </a:t>
            </a:r>
            <a:r>
              <a:rPr lang="en-US" dirty="0" smtClean="0">
                <a:latin typeface="Times New Roman" panose="02020603050405020304" pitchFamily="18" charset="0"/>
                <a:cs typeface="Times New Roman" panose="02020603050405020304" pitchFamily="18" charset="0"/>
              </a:rPr>
              <a:t>8357</a:t>
            </a:r>
            <a:r>
              <a:rPr lang="en-US" dirty="0" smtClean="0"/>
              <a:t> requires four decimal digits,</a:t>
            </a:r>
          </a:p>
          <a:p>
            <a:pPr marL="457200" lvl="1" indent="0">
              <a:buNone/>
            </a:pPr>
            <a:r>
              <a:rPr lang="en-US" dirty="0"/>
              <a:t>	</a:t>
            </a:r>
            <a:r>
              <a:rPr lang="en-US" dirty="0" smtClean="0"/>
              <a:t>it would require approximately </a:t>
            </a:r>
            <a:r>
              <a:rPr lang="en-US" dirty="0" smtClean="0">
                <a:latin typeface="Times New Roman" panose="02020603050405020304" pitchFamily="18" charset="0"/>
                <a:cs typeface="Times New Roman" panose="02020603050405020304" pitchFamily="18" charset="0"/>
              </a:rPr>
              <a:t>4 </a:t>
            </a:r>
            <a:r>
              <a:rPr lang="en-CA"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3.3 </a:t>
            </a:r>
            <a:r>
              <a:rPr lang="en-CA" dirty="0" smtClean="0">
                <a:latin typeface="Times New Roman" panose="02020603050405020304" pitchFamily="18" charset="0"/>
                <a:cs typeface="Times New Roman" panose="02020603050405020304" pitchFamily="18" charset="0"/>
              </a:rPr>
              <a:t>= 13.2</a:t>
            </a:r>
            <a:r>
              <a:rPr lang="en-US" dirty="0" smtClean="0"/>
              <a:t> </a:t>
            </a:r>
            <a:endParaRPr lang="en-CA" dirty="0" smtClean="0"/>
          </a:p>
          <a:p>
            <a:pPr lvl="2"/>
            <a:r>
              <a:rPr lang="en-US" dirty="0" smtClean="0"/>
              <a:t>In fact, </a:t>
            </a:r>
            <a:r>
              <a:rPr lang="en-US" dirty="0"/>
              <a:t>it </a:t>
            </a:r>
            <a:r>
              <a:rPr lang="en-US" dirty="0" smtClean="0"/>
              <a:t>requires fourteen bits: </a:t>
            </a:r>
            <a:r>
              <a:rPr lang="en-US" dirty="0" smtClean="0">
                <a:latin typeface="Consolas" panose="020B0609020204030204" pitchFamily="49" charset="0"/>
              </a:rPr>
              <a:t>0b10000010100101</a:t>
            </a:r>
            <a:endParaRPr lang="en-US" dirty="0">
              <a:latin typeface="Consolas" panose="020B0609020204030204" pitchFamily="49" charset="0"/>
            </a:endParaRPr>
          </a:p>
          <a:p>
            <a:pPr marL="457200" lvl="1" indent="0">
              <a:buNone/>
            </a:pPr>
            <a:endParaRPr lang="en-US" dirty="0"/>
          </a:p>
          <a:p>
            <a:pPr marL="400050"/>
            <a:r>
              <a:rPr lang="en-US" dirty="0" smtClean="0"/>
              <a:t>The computer doesn’t care,</a:t>
            </a:r>
          </a:p>
          <a:p>
            <a:pPr marL="57150" indent="0">
              <a:buNone/>
            </a:pPr>
            <a:r>
              <a:rPr lang="en-US" dirty="0"/>
              <a:t>	</a:t>
            </a:r>
            <a:r>
              <a:rPr lang="en-US" dirty="0" smtClean="0"/>
              <a:t>but it’s more frustrating for a human to deal in binary</a:t>
            </a:r>
            <a:endParaRPr lang="en-CA" dirty="0" smtClean="0"/>
          </a:p>
        </p:txBody>
      </p:sp>
    </p:spTree>
    <p:custDataLst>
      <p:tags r:id="rId1"/>
    </p:custDataLst>
    <p:extLst>
      <p:ext uri="{BB962C8B-B14F-4D97-AF65-F5344CB8AC3E}">
        <p14:creationId xmlns:p14="http://schemas.microsoft.com/office/powerpoint/2010/main" val="18590559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Review counting</a:t>
            </a:r>
          </a:p>
          <a:p>
            <a:pPr lvl="1"/>
            <a:r>
              <a:rPr lang="en-CA" dirty="0" smtClean="0"/>
              <a:t>Consider what happens if we had only eight fingers</a:t>
            </a:r>
          </a:p>
          <a:p>
            <a:pPr lvl="1"/>
            <a:r>
              <a:rPr lang="en-CA" dirty="0" smtClean="0"/>
              <a:t>Introduce binary numbers</a:t>
            </a:r>
          </a:p>
          <a:p>
            <a:pPr lvl="1"/>
            <a:r>
              <a:rPr lang="en-US" dirty="0" smtClean="0"/>
              <a:t>Look at addition of binary numbers</a:t>
            </a:r>
          </a:p>
          <a:p>
            <a:pPr lvl="1"/>
            <a:r>
              <a:rPr lang="en-US" dirty="0" smtClean="0"/>
              <a:t>Introduce hexadecimal numbers</a:t>
            </a:r>
          </a:p>
          <a:p>
            <a:pPr lvl="1"/>
            <a:r>
              <a:rPr lang="en-US" dirty="0" smtClean="0"/>
              <a:t>See how hexadecimal numbers an represent binary numbers</a:t>
            </a:r>
            <a:endParaRPr lang="en-CA" i="1" dirty="0" smtClean="0"/>
          </a:p>
        </p:txBody>
      </p:sp>
    </p:spTree>
    <p:extLst>
      <p:ext uri="{BB962C8B-B14F-4D97-AF65-F5344CB8AC3E}">
        <p14:creationId xmlns:p14="http://schemas.microsoft.com/office/powerpoint/2010/main" val="38574437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Base 16: hexadecimal</a:t>
            </a:r>
            <a:endParaRPr lang="en-CA" dirty="0"/>
          </a:p>
        </p:txBody>
      </p:sp>
      <p:sp>
        <p:nvSpPr>
          <p:cNvPr id="3" name="Content Placeholder 2"/>
          <p:cNvSpPr>
            <a:spLocks noGrp="1"/>
          </p:cNvSpPr>
          <p:nvPr>
            <p:ph idx="1"/>
          </p:nvPr>
        </p:nvSpPr>
        <p:spPr/>
        <p:txBody>
          <a:bodyPr/>
          <a:lstStyle/>
          <a:p>
            <a:r>
              <a:rPr lang="en-CA" dirty="0" smtClean="0"/>
              <a:t>Suppose instead, we had 16 digits, and not 10:</a:t>
            </a:r>
          </a:p>
          <a:p>
            <a:endParaRPr lang="en-US" dirty="0"/>
          </a:p>
          <a:p>
            <a:endParaRPr lang="en-US" dirty="0" smtClean="0"/>
          </a:p>
          <a:p>
            <a:endParaRPr lang="en-US" dirty="0"/>
          </a:p>
          <a:p>
            <a:r>
              <a:rPr lang="en-US" dirty="0" smtClean="0"/>
              <a:t>In base 16,</a:t>
            </a:r>
          </a:p>
          <a:p>
            <a:pPr marL="457200" lvl="1" indent="0">
              <a:buNone/>
            </a:pPr>
            <a:r>
              <a:rPr lang="en-US" dirty="0" smtClean="0"/>
              <a:t>			</a:t>
            </a:r>
            <a:r>
              <a:rPr lang="en-US" dirty="0" smtClean="0">
                <a:latin typeface="Times New Roman" panose="02020603050405020304" pitchFamily="18" charset="0"/>
                <a:cs typeface="Times New Roman" panose="02020603050405020304" pitchFamily="18" charset="0"/>
              </a:rPr>
              <a:t>  a</a:t>
            </a:r>
            <a:r>
              <a:rPr lang="en-US" dirty="0" smtClean="0"/>
              <a:t>	ten</a:t>
            </a:r>
          </a:p>
          <a:p>
            <a:pPr marL="457200" lvl="1" indent="0">
              <a:buNone/>
            </a:pPr>
            <a:r>
              <a:rPr lang="en-US" dirty="0"/>
              <a:t>	</a:t>
            </a:r>
            <a:r>
              <a:rPr lang="en-US" dirty="0" smtClean="0"/>
              <a:t>		</a:t>
            </a:r>
            <a:r>
              <a:rPr lang="en-US" dirty="0" smtClean="0">
                <a:latin typeface="Times New Roman" panose="02020603050405020304" pitchFamily="18" charset="0"/>
                <a:cs typeface="Times New Roman" panose="02020603050405020304" pitchFamily="18" charset="0"/>
              </a:rPr>
              <a:t>  b</a:t>
            </a:r>
            <a:r>
              <a:rPr lang="en-US" dirty="0" smtClean="0"/>
              <a:t>	eleven</a:t>
            </a:r>
          </a:p>
          <a:p>
            <a:pPr marL="457200" lvl="1" indent="0">
              <a:buNone/>
            </a:pPr>
            <a:r>
              <a:rPr lang="en-US" dirty="0"/>
              <a:t>	</a:t>
            </a:r>
            <a:r>
              <a:rPr lang="en-US" dirty="0" smtClean="0"/>
              <a:t>		</a:t>
            </a:r>
            <a:r>
              <a:rPr lang="en-US" dirty="0" smtClean="0">
                <a:latin typeface="Times New Roman" panose="02020603050405020304" pitchFamily="18" charset="0"/>
                <a:cs typeface="Times New Roman" panose="02020603050405020304" pitchFamily="18" charset="0"/>
              </a:rPr>
              <a:t>  c</a:t>
            </a:r>
            <a:r>
              <a:rPr lang="en-US" dirty="0" smtClean="0"/>
              <a:t>	twelve</a:t>
            </a:r>
          </a:p>
          <a:p>
            <a:pPr marL="457200" lvl="1" indent="0">
              <a:buNone/>
            </a:pPr>
            <a:r>
              <a:rPr lang="en-US" dirty="0"/>
              <a:t>	</a:t>
            </a:r>
            <a:r>
              <a:rPr lang="en-US" dirty="0" smtClean="0"/>
              <a:t>		</a:t>
            </a:r>
            <a:r>
              <a:rPr lang="en-US" dirty="0" smtClean="0">
                <a:latin typeface="Times New Roman" panose="02020603050405020304" pitchFamily="18" charset="0"/>
                <a:cs typeface="Times New Roman" panose="02020603050405020304" pitchFamily="18" charset="0"/>
              </a:rPr>
              <a:t>  d</a:t>
            </a:r>
            <a:r>
              <a:rPr lang="en-US" dirty="0" smtClean="0"/>
              <a:t>	thirteen</a:t>
            </a:r>
          </a:p>
          <a:p>
            <a:pPr marL="457200" lvl="1" indent="0">
              <a:buNone/>
            </a:pPr>
            <a:r>
              <a:rPr lang="en-US" dirty="0"/>
              <a:t>	</a:t>
            </a:r>
            <a:r>
              <a:rPr lang="en-US" dirty="0" smtClean="0"/>
              <a:t>		</a:t>
            </a:r>
            <a:r>
              <a:rPr lang="en-US" dirty="0" smtClean="0">
                <a:latin typeface="Times New Roman" panose="02020603050405020304" pitchFamily="18" charset="0"/>
                <a:cs typeface="Times New Roman" panose="02020603050405020304" pitchFamily="18" charset="0"/>
              </a:rPr>
              <a:t>  e</a:t>
            </a:r>
            <a:r>
              <a:rPr lang="en-US" dirty="0" smtClean="0"/>
              <a:t>	fourteen</a:t>
            </a:r>
          </a:p>
          <a:p>
            <a:pPr marL="457200" lvl="1" indent="0">
              <a:buNone/>
            </a:pPr>
            <a:r>
              <a:rPr lang="en-US" dirty="0"/>
              <a:t>	</a:t>
            </a:r>
            <a:r>
              <a:rPr lang="en-US" dirty="0" smtClean="0"/>
              <a:t>		</a:t>
            </a:r>
            <a:r>
              <a:rPr lang="en-US" dirty="0" smtClean="0">
                <a:latin typeface="Times New Roman" panose="02020603050405020304" pitchFamily="18" charset="0"/>
                <a:cs typeface="Times New Roman" panose="02020603050405020304" pitchFamily="18" charset="0"/>
              </a:rPr>
              <a:t>  f</a:t>
            </a:r>
            <a:r>
              <a:rPr lang="en-US" dirty="0" smtClean="0"/>
              <a:t>	fifteen</a:t>
            </a:r>
          </a:p>
          <a:p>
            <a:pPr marL="457200" lvl="1" indent="0">
              <a:buNone/>
            </a:pPr>
            <a:r>
              <a:rPr lang="en-US" dirty="0"/>
              <a:t>	</a:t>
            </a:r>
            <a:r>
              <a:rPr lang="en-US" dirty="0" smtClean="0"/>
              <a:t>		</a:t>
            </a:r>
            <a:r>
              <a:rPr lang="en-US" dirty="0" smtClean="0">
                <a:latin typeface="Times New Roman" panose="02020603050405020304" pitchFamily="18" charset="0"/>
                <a:cs typeface="Times New Roman" panose="02020603050405020304" pitchFamily="18" charset="0"/>
              </a:rPr>
              <a:t>10</a:t>
            </a:r>
            <a:r>
              <a:rPr lang="en-US" dirty="0" smtClean="0"/>
              <a:t>	sixteen</a:t>
            </a:r>
            <a:endParaRPr lang="en-CA" dirty="0" smtClean="0"/>
          </a:p>
        </p:txBody>
      </p:sp>
      <p:sp>
        <p:nvSpPr>
          <p:cNvPr id="4" name="Rectangle 3"/>
          <p:cNvSpPr/>
          <p:nvPr/>
        </p:nvSpPr>
        <p:spPr>
          <a:xfrm>
            <a:off x="2337589" y="2060848"/>
            <a:ext cx="2749471" cy="400110"/>
          </a:xfrm>
          <a:prstGeom prst="rect">
            <a:avLst/>
          </a:prstGeom>
        </p:spPr>
        <p:txBody>
          <a:bodyPr wrap="none">
            <a:spAutoFit/>
          </a:bodyPr>
          <a:lstStyle/>
          <a:p>
            <a:pPr marL="0" indent="0" algn="ctr">
              <a:buNone/>
            </a:pPr>
            <a:r>
              <a:rPr lang="en-US" sz="2000" dirty="0">
                <a:latin typeface="Times New Roman" panose="02020603050405020304" pitchFamily="18" charset="0"/>
                <a:cs typeface="Times New Roman" panose="02020603050405020304" pitchFamily="18" charset="0"/>
              </a:rPr>
              <a:t>0, 1, 2, 3, 4, 5, 6, 7, 8, 9, </a:t>
            </a:r>
            <a:endParaRPr lang="en-CA"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4863454" y="2065410"/>
            <a:ext cx="1508746" cy="400110"/>
          </a:xfrm>
          <a:prstGeom prst="rect">
            <a:avLst/>
          </a:prstGeom>
        </p:spPr>
        <p:txBody>
          <a:bodyPr wrap="none">
            <a:spAutoFit/>
          </a:bodyPr>
          <a:lstStyle/>
          <a:p>
            <a:pPr marL="0" indent="0" algn="ctr">
              <a:buNone/>
            </a:pPr>
            <a:r>
              <a:rPr lang="en-US" sz="2000" dirty="0" smtClean="0">
                <a:latin typeface="Times New Roman" panose="02020603050405020304" pitchFamily="18" charset="0"/>
                <a:cs typeface="Times New Roman" panose="02020603050405020304" pitchFamily="18" charset="0"/>
              </a:rPr>
              <a:t>a, b, c, d, e, f</a:t>
            </a:r>
            <a:endParaRPr lang="en-CA" sz="20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3991678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Counting in hexadecimal</a:t>
            </a:r>
            <a:endParaRPr lang="en-CA" dirty="0"/>
          </a:p>
        </p:txBody>
      </p:sp>
      <p:sp>
        <p:nvSpPr>
          <p:cNvPr id="3" name="Content Placeholder 2"/>
          <p:cNvSpPr>
            <a:spLocks noGrp="1"/>
          </p:cNvSpPr>
          <p:nvPr>
            <p:ph idx="1"/>
          </p:nvPr>
        </p:nvSpPr>
        <p:spPr/>
        <p:txBody>
          <a:bodyPr/>
          <a:lstStyle/>
          <a:p>
            <a:r>
              <a:rPr lang="en-CA" dirty="0" smtClean="0"/>
              <a:t>Question: Is </a:t>
            </a:r>
            <a:r>
              <a:rPr lang="en-CA" dirty="0" smtClean="0">
                <a:latin typeface="Times New Roman" panose="02020603050405020304" pitchFamily="18" charset="0"/>
                <a:cs typeface="Times New Roman" panose="02020603050405020304" pitchFamily="18" charset="0"/>
              </a:rPr>
              <a:t>5923</a:t>
            </a:r>
            <a:r>
              <a:rPr lang="en-CA" dirty="0" smtClean="0"/>
              <a:t> equal to </a:t>
            </a:r>
            <a:r>
              <a:rPr lang="en-CA" dirty="0" smtClean="0">
                <a:latin typeface="Times New Roman" panose="02020603050405020304" pitchFamily="18" charset="0"/>
                <a:cs typeface="Times New Roman" panose="02020603050405020304" pitchFamily="18" charset="0"/>
              </a:rPr>
              <a:t>5923</a:t>
            </a:r>
            <a:r>
              <a:rPr lang="en-CA" dirty="0" smtClean="0"/>
              <a:t> or </a:t>
            </a:r>
            <a:r>
              <a:rPr lang="en-CA" dirty="0" smtClean="0">
                <a:latin typeface="Times New Roman" panose="02020603050405020304" pitchFamily="18" charset="0"/>
                <a:cs typeface="Times New Roman" panose="02020603050405020304" pitchFamily="18" charset="0"/>
              </a:rPr>
              <a:t>something else in base 16?</a:t>
            </a:r>
            <a:endParaRPr lang="en-CA" dirty="0" smtClean="0"/>
          </a:p>
          <a:p>
            <a:pPr lvl="1"/>
            <a:r>
              <a:rPr lang="en-CA" dirty="0" smtClean="0"/>
              <a:t>We will usually:</a:t>
            </a:r>
          </a:p>
          <a:p>
            <a:pPr lvl="2"/>
            <a:r>
              <a:rPr lang="en-CA" dirty="0" smtClean="0"/>
              <a:t>Prefix hexadecimal numbers with "</a:t>
            </a:r>
            <a:r>
              <a:rPr lang="en-CA" dirty="0" smtClean="0">
                <a:latin typeface="Consolas" panose="020B0609020204030204" pitchFamily="49" charset="0"/>
                <a:cs typeface="Consolas" panose="020B0609020204030204" pitchFamily="49" charset="0"/>
              </a:rPr>
              <a:t>0x"</a:t>
            </a:r>
            <a:endParaRPr lang="en-CA" dirty="0"/>
          </a:p>
          <a:p>
            <a:pPr lvl="2"/>
            <a:r>
              <a:rPr lang="en-CA" dirty="0" smtClean="0"/>
              <a:t>Use the monospaced typeface </a:t>
            </a:r>
            <a:r>
              <a:rPr lang="en-CA" dirty="0" smtClean="0">
                <a:latin typeface="Consolas" panose="020B0609020204030204" pitchFamily="49" charset="0"/>
                <a:cs typeface="Consolas" panose="020B0609020204030204" pitchFamily="49" charset="0"/>
              </a:rPr>
              <a:t>Consolas</a:t>
            </a:r>
            <a:endParaRPr lang="en-CA" dirty="0" smtClean="0"/>
          </a:p>
          <a:p>
            <a:pPr lvl="1"/>
            <a:r>
              <a:rPr lang="en-CA" dirty="0" smtClean="0"/>
              <a:t>Thus:</a:t>
            </a:r>
          </a:p>
          <a:p>
            <a:pPr lvl="2"/>
            <a:r>
              <a:rPr lang="en-CA" dirty="0">
                <a:latin typeface="Times New Roman" panose="02020603050405020304" pitchFamily="18" charset="0"/>
                <a:cs typeface="Times New Roman" panose="02020603050405020304" pitchFamily="18" charset="0"/>
              </a:rPr>
              <a:t>5923</a:t>
            </a:r>
            <a:r>
              <a:rPr lang="en-CA" dirty="0" smtClean="0"/>
              <a:t> is a decimal number</a:t>
            </a:r>
          </a:p>
          <a:p>
            <a:pPr lvl="2"/>
            <a:r>
              <a:rPr lang="en-CA" dirty="0" smtClean="0">
                <a:latin typeface="Consolas" panose="020B0609020204030204" pitchFamily="49" charset="0"/>
                <a:cs typeface="Consolas" panose="020B0609020204030204" pitchFamily="49" charset="0"/>
              </a:rPr>
              <a:t>0x5923</a:t>
            </a:r>
            <a:r>
              <a:rPr lang="en-CA" dirty="0" smtClean="0"/>
              <a:t> is a hexadecimal number for </a:t>
            </a:r>
            <a:r>
              <a:rPr lang="en-CA" dirty="0" smtClean="0">
                <a:latin typeface="Times New Roman" panose="02020603050405020304" pitchFamily="18" charset="0"/>
                <a:cs typeface="Times New Roman" panose="02020603050405020304" pitchFamily="18" charset="0"/>
              </a:rPr>
              <a:t>22819</a:t>
            </a:r>
          </a:p>
          <a:p>
            <a:pPr lvl="1"/>
            <a:r>
              <a:rPr lang="en-CA" dirty="0" smtClean="0"/>
              <a:t>To start, we will gray-out the "</a:t>
            </a:r>
            <a:r>
              <a:rPr lang="en-CA" dirty="0" smtClean="0">
                <a:solidFill>
                  <a:schemeClr val="bg1">
                    <a:lumMod val="75000"/>
                  </a:schemeClr>
                </a:solidFill>
                <a:latin typeface="Consolas" panose="020B0609020204030204" pitchFamily="49" charset="0"/>
                <a:cs typeface="Consolas" panose="020B0609020204030204" pitchFamily="49" charset="0"/>
              </a:rPr>
              <a:t>0x</a:t>
            </a:r>
            <a:r>
              <a:rPr lang="en-CA" dirty="0" smtClean="0"/>
              <a:t>"</a:t>
            </a:r>
            <a:endParaRPr lang="en-CA" dirty="0">
              <a:solidFill>
                <a:schemeClr val="bg1">
                  <a:lumMod val="75000"/>
                </a:schemeClr>
              </a:solidFill>
              <a:latin typeface="Consolas" panose="020B0609020204030204" pitchFamily="49" charset="0"/>
              <a:cs typeface="Consolas" panose="020B0609020204030204" pitchFamily="49" charset="0"/>
            </a:endParaRPr>
          </a:p>
          <a:p>
            <a:pPr lvl="1"/>
            <a:endParaRPr lang="en-CA" dirty="0" smtClean="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1053664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Verbosity</a:t>
            </a:r>
            <a:endParaRPr lang="en-CA" dirty="0"/>
          </a:p>
        </p:txBody>
      </p:sp>
      <p:sp>
        <p:nvSpPr>
          <p:cNvPr id="3" name="Content Placeholder 2"/>
          <p:cNvSpPr>
            <a:spLocks noGrp="1"/>
          </p:cNvSpPr>
          <p:nvPr>
            <p:ph idx="1"/>
          </p:nvPr>
        </p:nvSpPr>
        <p:spPr/>
        <p:txBody>
          <a:bodyPr/>
          <a:lstStyle/>
          <a:p>
            <a:r>
              <a:rPr lang="en-CA" dirty="0" smtClean="0"/>
              <a:t>It seems it takes more fewer hexadecimal digits to represent a number in hexadecimal than it does in decimal</a:t>
            </a:r>
          </a:p>
          <a:p>
            <a:pPr lvl="1"/>
            <a:r>
              <a:rPr lang="en-CA" dirty="0" smtClean="0"/>
              <a:t>It’s only slightly better:</a:t>
            </a:r>
          </a:p>
          <a:p>
            <a:pPr marL="457200" lvl="1" indent="0">
              <a:buNone/>
            </a:pPr>
            <a:r>
              <a:rPr lang="en-CA" dirty="0"/>
              <a:t>	</a:t>
            </a:r>
            <a:r>
              <a:rPr lang="en-CA" dirty="0" smtClean="0"/>
              <a:t>    it takes approximately </a:t>
            </a:r>
            <a:r>
              <a:rPr lang="en-CA" dirty="0" smtClean="0">
                <a:latin typeface="Times New Roman" panose="02020603050405020304" pitchFamily="18" charset="0"/>
                <a:cs typeface="Times New Roman" panose="02020603050405020304" pitchFamily="18" charset="0"/>
              </a:rPr>
              <a:t>log</a:t>
            </a:r>
            <a:r>
              <a:rPr lang="en-CA" baseline="-25000" dirty="0" smtClean="0">
                <a:latin typeface="Times New Roman" panose="02020603050405020304" pitchFamily="18" charset="0"/>
                <a:cs typeface="Times New Roman" panose="02020603050405020304" pitchFamily="18" charset="0"/>
              </a:rPr>
              <a:t>16</a:t>
            </a:r>
            <a:r>
              <a:rPr lang="en-CA" dirty="0" smtClean="0">
                <a:latin typeface="Times New Roman" panose="02020603050405020304" pitchFamily="18" charset="0"/>
                <a:cs typeface="Times New Roman" panose="02020603050405020304" pitchFamily="18" charset="0"/>
              </a:rPr>
              <a:t>(10</a:t>
            </a:r>
            <a:r>
              <a:rPr lang="en-CA" dirty="0">
                <a:latin typeface="Times New Roman" panose="02020603050405020304" pitchFamily="18" charset="0"/>
                <a:cs typeface="Times New Roman" panose="02020603050405020304" pitchFamily="18" charset="0"/>
              </a:rPr>
              <a:t>) ≈ </a:t>
            </a:r>
            <a:r>
              <a:rPr lang="en-CA" dirty="0" smtClean="0">
                <a:latin typeface="Times New Roman" panose="02020603050405020304" pitchFamily="18" charset="0"/>
                <a:cs typeface="Times New Roman" panose="02020603050405020304" pitchFamily="18" charset="0"/>
              </a:rPr>
              <a:t>0.83 </a:t>
            </a:r>
            <a:r>
              <a:rPr lang="en-CA" dirty="0" smtClean="0"/>
              <a:t>times</a:t>
            </a:r>
          </a:p>
          <a:p>
            <a:pPr marL="457200" lvl="1" indent="0">
              <a:buNone/>
            </a:pPr>
            <a:r>
              <a:rPr lang="en-CA" dirty="0"/>
              <a:t> </a:t>
            </a:r>
            <a:r>
              <a:rPr lang="en-CA" dirty="0" smtClean="0"/>
              <a:t>           as many hexadecimal digits</a:t>
            </a:r>
          </a:p>
          <a:p>
            <a:pPr lvl="1"/>
            <a:r>
              <a:rPr lang="en-US" dirty="0" smtClean="0"/>
              <a:t>For example, </a:t>
            </a:r>
            <a:r>
              <a:rPr lang="en-US" dirty="0" smtClean="0">
                <a:latin typeface="Times New Roman" panose="02020603050405020304" pitchFamily="18" charset="0"/>
                <a:cs typeface="Times New Roman" panose="02020603050405020304" pitchFamily="18" charset="0"/>
              </a:rPr>
              <a:t>8357</a:t>
            </a:r>
            <a:r>
              <a:rPr lang="en-US" dirty="0" smtClean="0"/>
              <a:t> requires four decimal digits,</a:t>
            </a:r>
          </a:p>
          <a:p>
            <a:pPr marL="457200" lvl="1" indent="0">
              <a:buNone/>
            </a:pPr>
            <a:r>
              <a:rPr lang="en-US" dirty="0"/>
              <a:t>	</a:t>
            </a:r>
            <a:r>
              <a:rPr lang="en-US" dirty="0" smtClean="0"/>
              <a:t>it would require approximately </a:t>
            </a:r>
            <a:r>
              <a:rPr lang="en-US" dirty="0" smtClean="0">
                <a:latin typeface="Times New Roman" panose="02020603050405020304" pitchFamily="18" charset="0"/>
                <a:cs typeface="Times New Roman" panose="02020603050405020304" pitchFamily="18" charset="0"/>
              </a:rPr>
              <a:t>4 </a:t>
            </a:r>
            <a:r>
              <a:rPr lang="en-CA"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0.83 </a:t>
            </a:r>
            <a:r>
              <a:rPr lang="en-CA" dirty="0" smtClean="0">
                <a:latin typeface="Times New Roman" panose="02020603050405020304" pitchFamily="18" charset="0"/>
                <a:cs typeface="Times New Roman" panose="02020603050405020304" pitchFamily="18" charset="0"/>
              </a:rPr>
              <a:t>= 3.32</a:t>
            </a:r>
            <a:r>
              <a:rPr lang="en-US" dirty="0" smtClean="0"/>
              <a:t> hexadecimal digits</a:t>
            </a:r>
            <a:endParaRPr lang="en-CA" dirty="0" smtClean="0"/>
          </a:p>
          <a:p>
            <a:pPr lvl="2"/>
            <a:r>
              <a:rPr lang="en-US" dirty="0" smtClean="0"/>
              <a:t>In fact, </a:t>
            </a:r>
            <a:r>
              <a:rPr lang="en-US" dirty="0"/>
              <a:t>it </a:t>
            </a:r>
            <a:r>
              <a:rPr lang="en-US" dirty="0" smtClean="0"/>
              <a:t>still four: </a:t>
            </a:r>
            <a:r>
              <a:rPr lang="en-US" dirty="0" smtClean="0">
                <a:solidFill>
                  <a:schemeClr val="tx1">
                    <a:lumMod val="50000"/>
                    <a:lumOff val="50000"/>
                  </a:schemeClr>
                </a:solidFill>
                <a:latin typeface="Consolas" panose="020B0609020204030204" pitchFamily="49" charset="0"/>
              </a:rPr>
              <a:t>0x</a:t>
            </a:r>
            <a:r>
              <a:rPr lang="en-US" dirty="0" smtClean="0">
                <a:latin typeface="Consolas" panose="020B0609020204030204" pitchFamily="49" charset="0"/>
              </a:rPr>
              <a:t>20a5</a:t>
            </a:r>
            <a:endParaRPr lang="en-US" dirty="0">
              <a:latin typeface="Consolas" panose="020B0609020204030204" pitchFamily="49" charset="0"/>
            </a:endParaRPr>
          </a:p>
        </p:txBody>
      </p:sp>
    </p:spTree>
    <p:custDataLst>
      <p:tags r:id="rId1"/>
    </p:custDataLst>
    <p:extLst>
      <p:ext uri="{BB962C8B-B14F-4D97-AF65-F5344CB8AC3E}">
        <p14:creationId xmlns:p14="http://schemas.microsoft.com/office/powerpoint/2010/main" val="12065770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hexadecimal?</a:t>
            </a:r>
            <a:endParaRPr lang="en-CA" dirty="0"/>
          </a:p>
        </p:txBody>
      </p:sp>
      <p:sp>
        <p:nvSpPr>
          <p:cNvPr id="3" name="Content Placeholder 2"/>
          <p:cNvSpPr>
            <a:spLocks noGrp="1"/>
          </p:cNvSpPr>
          <p:nvPr>
            <p:ph idx="1"/>
          </p:nvPr>
        </p:nvSpPr>
        <p:spPr/>
        <p:txBody>
          <a:bodyPr/>
          <a:lstStyle/>
          <a:p>
            <a:r>
              <a:rPr lang="en-US" dirty="0" smtClean="0"/>
              <a:t>Hexadecimal is an easy way to represent a binary number:</a:t>
            </a:r>
          </a:p>
          <a:p>
            <a:pPr marL="0" indent="0">
              <a:buNone/>
            </a:pPr>
            <a:r>
              <a:rPr lang="en-US" sz="1600" dirty="0">
                <a:latin typeface="Consolas" panose="020B0609020204030204" pitchFamily="49" charset="0"/>
              </a:rPr>
              <a:t>	</a:t>
            </a:r>
            <a:r>
              <a:rPr lang="en-US" sz="1600" dirty="0" smtClean="0">
                <a:latin typeface="Consolas" panose="020B0609020204030204" pitchFamily="49" charset="0"/>
              </a:rPr>
              <a:t>	</a:t>
            </a:r>
            <a:r>
              <a:rPr lang="en-US" sz="1600" dirty="0" smtClean="0">
                <a:latin typeface="Times New Roman" panose="02020603050405020304" pitchFamily="18" charset="0"/>
                <a:cs typeface="Times New Roman" panose="02020603050405020304" pitchFamily="18" charset="0"/>
              </a:rPr>
              <a:t>0</a:t>
            </a:r>
            <a:r>
              <a:rPr lang="en-US" sz="1600" dirty="0">
                <a:latin typeface="Consolas" panose="020B0609020204030204" pitchFamily="49" charset="0"/>
              </a:rPr>
              <a:t>	</a:t>
            </a:r>
            <a:r>
              <a:rPr lang="en-US" sz="1600" dirty="0" smtClean="0">
                <a:latin typeface="Consolas" panose="020B0609020204030204" pitchFamily="49" charset="0"/>
              </a:rPr>
              <a:t>   </a:t>
            </a:r>
            <a:r>
              <a:rPr lang="en-US" sz="1600" dirty="0" smtClean="0">
                <a:solidFill>
                  <a:schemeClr val="tx1">
                    <a:lumMod val="50000"/>
                    <a:lumOff val="50000"/>
                  </a:schemeClr>
                </a:solidFill>
                <a:latin typeface="Consolas" panose="020B0609020204030204" pitchFamily="49" charset="0"/>
              </a:rPr>
              <a:t>0b</a:t>
            </a:r>
            <a:r>
              <a:rPr lang="en-US" sz="1600" dirty="0" smtClean="0">
                <a:latin typeface="Consolas" panose="020B0609020204030204" pitchFamily="49" charset="0"/>
              </a:rPr>
              <a:t>0</a:t>
            </a:r>
            <a:r>
              <a:rPr lang="en-US" sz="1600" dirty="0">
                <a:latin typeface="Consolas" panose="020B0609020204030204" pitchFamily="49" charset="0"/>
              </a:rPr>
              <a:t>		</a:t>
            </a:r>
            <a:r>
              <a:rPr lang="en-US" sz="1600" dirty="0" smtClean="0">
                <a:solidFill>
                  <a:schemeClr val="tx1">
                    <a:lumMod val="50000"/>
                    <a:lumOff val="50000"/>
                  </a:schemeClr>
                </a:solidFill>
                <a:latin typeface="Consolas" panose="020B0609020204030204" pitchFamily="49" charset="0"/>
              </a:rPr>
              <a:t>0x</a:t>
            </a:r>
            <a:r>
              <a:rPr lang="en-US" sz="1600" dirty="0" smtClean="0">
                <a:latin typeface="Consolas" panose="020B0609020204030204" pitchFamily="49" charset="0"/>
              </a:rPr>
              <a:t>0</a:t>
            </a:r>
            <a:endParaRPr lang="en-US" sz="1600" dirty="0">
              <a:latin typeface="Consolas" panose="020B0609020204030204" pitchFamily="49" charset="0"/>
            </a:endParaRPr>
          </a:p>
          <a:p>
            <a:pPr marL="0" indent="0">
              <a:buNone/>
            </a:pPr>
            <a:r>
              <a:rPr lang="en-US" sz="1600" dirty="0">
                <a:latin typeface="Consolas" panose="020B0609020204030204" pitchFamily="49" charset="0"/>
                <a:cs typeface="Times New Roman" panose="02020603050405020304" pitchFamily="18" charset="0"/>
              </a:rPr>
              <a:t>	</a:t>
            </a:r>
            <a:r>
              <a:rPr lang="en-US" sz="1600" dirty="0" smtClean="0">
                <a:latin typeface="Consolas" panose="020B0609020204030204" pitchFamily="49"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1</a:t>
            </a:r>
            <a:r>
              <a:rPr lang="en-US" sz="1600" dirty="0" smtClean="0">
                <a:latin typeface="Consolas" panose="020B0609020204030204" pitchFamily="49" charset="0"/>
              </a:rPr>
              <a:t>	   </a:t>
            </a:r>
            <a:r>
              <a:rPr lang="en-US" sz="1600" dirty="0" smtClean="0">
                <a:solidFill>
                  <a:schemeClr val="tx1">
                    <a:lumMod val="50000"/>
                    <a:lumOff val="50000"/>
                  </a:schemeClr>
                </a:solidFill>
                <a:latin typeface="Consolas" panose="020B0609020204030204" pitchFamily="49" charset="0"/>
              </a:rPr>
              <a:t>0b</a:t>
            </a:r>
            <a:r>
              <a:rPr lang="en-US" sz="1600" dirty="0" smtClean="0">
                <a:latin typeface="Consolas" panose="020B0609020204030204" pitchFamily="49" charset="0"/>
              </a:rPr>
              <a:t>1		</a:t>
            </a:r>
            <a:r>
              <a:rPr lang="en-US" sz="1600" dirty="0" smtClean="0">
                <a:solidFill>
                  <a:schemeClr val="tx1">
                    <a:lumMod val="50000"/>
                    <a:lumOff val="50000"/>
                  </a:schemeClr>
                </a:solidFill>
                <a:latin typeface="Consolas" panose="020B0609020204030204" pitchFamily="49" charset="0"/>
              </a:rPr>
              <a:t>0x</a:t>
            </a:r>
            <a:r>
              <a:rPr lang="en-US" sz="1600" dirty="0" smtClean="0">
                <a:latin typeface="Consolas" panose="020B0609020204030204" pitchFamily="49" charset="0"/>
              </a:rPr>
              <a:t>1</a:t>
            </a:r>
          </a:p>
          <a:p>
            <a:pPr marL="0" indent="0">
              <a:buNone/>
            </a:pPr>
            <a:r>
              <a:rPr lang="en-US" sz="1600" dirty="0" smtClean="0">
                <a:latin typeface="Times New Roman" panose="02020603050405020304" pitchFamily="18" charset="0"/>
                <a:cs typeface="Times New Roman" panose="02020603050405020304" pitchFamily="18" charset="0"/>
              </a:rPr>
              <a:t>		2</a:t>
            </a:r>
            <a:r>
              <a:rPr lang="en-US" sz="1600" dirty="0">
                <a:latin typeface="Consolas" panose="020B0609020204030204" pitchFamily="49" charset="0"/>
              </a:rPr>
              <a:t>	</a:t>
            </a:r>
            <a:r>
              <a:rPr lang="en-US" sz="1600" dirty="0" smtClean="0">
                <a:latin typeface="Consolas" panose="020B0609020204030204" pitchFamily="49" charset="0"/>
              </a:rPr>
              <a:t>  </a:t>
            </a:r>
            <a:r>
              <a:rPr lang="en-US" sz="1600" dirty="0" smtClean="0">
                <a:solidFill>
                  <a:schemeClr val="tx1">
                    <a:lumMod val="50000"/>
                    <a:lumOff val="50000"/>
                  </a:schemeClr>
                </a:solidFill>
                <a:latin typeface="Consolas" panose="020B0609020204030204" pitchFamily="49" charset="0"/>
              </a:rPr>
              <a:t>0b</a:t>
            </a:r>
            <a:r>
              <a:rPr lang="en-US" sz="1600" dirty="0" smtClean="0">
                <a:latin typeface="Consolas" panose="020B0609020204030204" pitchFamily="49" charset="0"/>
              </a:rPr>
              <a:t>10</a:t>
            </a:r>
            <a:r>
              <a:rPr lang="en-US" sz="1600" dirty="0">
                <a:latin typeface="Consolas" panose="020B0609020204030204" pitchFamily="49" charset="0"/>
              </a:rPr>
              <a:t>	</a:t>
            </a:r>
            <a:r>
              <a:rPr lang="en-US" sz="1600" dirty="0" smtClean="0">
                <a:latin typeface="Consolas" panose="020B0609020204030204" pitchFamily="49" charset="0"/>
              </a:rPr>
              <a:t>	</a:t>
            </a:r>
            <a:r>
              <a:rPr lang="en-US" sz="1600" dirty="0" smtClean="0">
                <a:solidFill>
                  <a:schemeClr val="tx1">
                    <a:lumMod val="50000"/>
                    <a:lumOff val="50000"/>
                  </a:schemeClr>
                </a:solidFill>
                <a:latin typeface="Consolas" panose="020B0609020204030204" pitchFamily="49" charset="0"/>
              </a:rPr>
              <a:t>0x</a:t>
            </a:r>
            <a:r>
              <a:rPr lang="en-US" sz="1600" dirty="0" smtClean="0">
                <a:latin typeface="Consolas" panose="020B0609020204030204" pitchFamily="49" charset="0"/>
              </a:rPr>
              <a:t>2</a:t>
            </a:r>
            <a:endParaRPr lang="en-US" sz="1600" dirty="0">
              <a:latin typeface="Consolas" panose="020B0609020204030204" pitchFamily="49" charset="0"/>
            </a:endParaRPr>
          </a:p>
          <a:p>
            <a:pPr marL="0" indent="0">
              <a:buNone/>
            </a:pPr>
            <a:r>
              <a:rPr lang="en-US" sz="1600" dirty="0" smtClean="0">
                <a:latin typeface="Times New Roman" panose="02020603050405020304" pitchFamily="18" charset="0"/>
                <a:cs typeface="Times New Roman" panose="02020603050405020304" pitchFamily="18" charset="0"/>
              </a:rPr>
              <a:t>		3</a:t>
            </a:r>
            <a:r>
              <a:rPr lang="en-US" sz="1600" dirty="0">
                <a:latin typeface="Consolas" panose="020B0609020204030204" pitchFamily="49" charset="0"/>
              </a:rPr>
              <a:t>	</a:t>
            </a:r>
            <a:r>
              <a:rPr lang="en-US" sz="1600" dirty="0" smtClean="0">
                <a:latin typeface="Consolas" panose="020B0609020204030204" pitchFamily="49" charset="0"/>
              </a:rPr>
              <a:t>  </a:t>
            </a:r>
            <a:r>
              <a:rPr lang="en-US" sz="1600" dirty="0" smtClean="0">
                <a:solidFill>
                  <a:schemeClr val="tx1">
                    <a:lumMod val="50000"/>
                    <a:lumOff val="50000"/>
                  </a:schemeClr>
                </a:solidFill>
                <a:latin typeface="Consolas" panose="020B0609020204030204" pitchFamily="49" charset="0"/>
              </a:rPr>
              <a:t>0b</a:t>
            </a:r>
            <a:r>
              <a:rPr lang="en-US" sz="1600" dirty="0" smtClean="0">
                <a:latin typeface="Consolas" panose="020B0609020204030204" pitchFamily="49" charset="0"/>
              </a:rPr>
              <a:t>11</a:t>
            </a:r>
            <a:r>
              <a:rPr lang="en-US" sz="1600" dirty="0">
                <a:latin typeface="Consolas" panose="020B0609020204030204" pitchFamily="49" charset="0"/>
              </a:rPr>
              <a:t>	</a:t>
            </a:r>
            <a:r>
              <a:rPr lang="en-US" sz="1600" dirty="0" smtClean="0">
                <a:latin typeface="Consolas" panose="020B0609020204030204" pitchFamily="49" charset="0"/>
              </a:rPr>
              <a:t>	</a:t>
            </a:r>
            <a:r>
              <a:rPr lang="en-US" sz="1600" dirty="0" smtClean="0">
                <a:solidFill>
                  <a:schemeClr val="tx1">
                    <a:lumMod val="50000"/>
                    <a:lumOff val="50000"/>
                  </a:schemeClr>
                </a:solidFill>
                <a:latin typeface="Consolas" panose="020B0609020204030204" pitchFamily="49" charset="0"/>
              </a:rPr>
              <a:t>0x</a:t>
            </a:r>
            <a:r>
              <a:rPr lang="en-US" sz="1600" dirty="0" smtClean="0">
                <a:latin typeface="Consolas" panose="020B0609020204030204" pitchFamily="49" charset="0"/>
              </a:rPr>
              <a:t>3</a:t>
            </a:r>
            <a:endParaRPr lang="en-US" sz="1600" dirty="0">
              <a:latin typeface="Consolas" panose="020B0609020204030204" pitchFamily="49" charset="0"/>
            </a:endParaRPr>
          </a:p>
          <a:p>
            <a:pPr marL="0" indent="0">
              <a:buNone/>
            </a:pPr>
            <a:r>
              <a:rPr lang="en-US" sz="1600" dirty="0" smtClean="0">
                <a:latin typeface="Times New Roman" panose="02020603050405020304" pitchFamily="18" charset="0"/>
                <a:cs typeface="Times New Roman" panose="02020603050405020304" pitchFamily="18" charset="0"/>
              </a:rPr>
              <a:t>		4</a:t>
            </a:r>
            <a:r>
              <a:rPr lang="en-US" sz="1600" dirty="0">
                <a:latin typeface="Consolas" panose="020B0609020204030204" pitchFamily="49" charset="0"/>
              </a:rPr>
              <a:t>	</a:t>
            </a:r>
            <a:r>
              <a:rPr lang="en-US" sz="1600" dirty="0" smtClean="0">
                <a:latin typeface="Consolas" panose="020B0609020204030204" pitchFamily="49" charset="0"/>
              </a:rPr>
              <a:t> </a:t>
            </a:r>
            <a:r>
              <a:rPr lang="en-US" sz="1600" dirty="0" smtClean="0">
                <a:solidFill>
                  <a:schemeClr val="tx1">
                    <a:lumMod val="50000"/>
                    <a:lumOff val="50000"/>
                  </a:schemeClr>
                </a:solidFill>
                <a:latin typeface="Consolas" panose="020B0609020204030204" pitchFamily="49" charset="0"/>
              </a:rPr>
              <a:t>0b</a:t>
            </a:r>
            <a:r>
              <a:rPr lang="en-US" sz="1600" dirty="0" smtClean="0">
                <a:latin typeface="Consolas" panose="020B0609020204030204" pitchFamily="49" charset="0"/>
              </a:rPr>
              <a:t>100</a:t>
            </a:r>
            <a:r>
              <a:rPr lang="en-US" sz="1600" dirty="0">
                <a:latin typeface="Consolas" panose="020B0609020204030204" pitchFamily="49" charset="0"/>
              </a:rPr>
              <a:t>	</a:t>
            </a:r>
            <a:r>
              <a:rPr lang="en-US" sz="1600" dirty="0" smtClean="0">
                <a:latin typeface="Consolas" panose="020B0609020204030204" pitchFamily="49" charset="0"/>
              </a:rPr>
              <a:t>	</a:t>
            </a:r>
            <a:r>
              <a:rPr lang="en-US" sz="1600" dirty="0" smtClean="0">
                <a:solidFill>
                  <a:schemeClr val="tx1">
                    <a:lumMod val="50000"/>
                    <a:lumOff val="50000"/>
                  </a:schemeClr>
                </a:solidFill>
                <a:latin typeface="Consolas" panose="020B0609020204030204" pitchFamily="49" charset="0"/>
              </a:rPr>
              <a:t>0x</a:t>
            </a:r>
            <a:r>
              <a:rPr lang="en-US" sz="1600" dirty="0" smtClean="0">
                <a:latin typeface="Consolas" panose="020B0609020204030204" pitchFamily="49" charset="0"/>
              </a:rPr>
              <a:t>4</a:t>
            </a:r>
            <a:endParaRPr lang="en-US" sz="1600" dirty="0">
              <a:latin typeface="Consolas" panose="020B0609020204030204" pitchFamily="49" charset="0"/>
            </a:endParaRPr>
          </a:p>
          <a:p>
            <a:pPr marL="0" indent="0">
              <a:buNone/>
            </a:pPr>
            <a:r>
              <a:rPr lang="en-US" sz="1600" dirty="0" smtClean="0">
                <a:latin typeface="Times New Roman" panose="02020603050405020304" pitchFamily="18" charset="0"/>
                <a:cs typeface="Times New Roman" panose="02020603050405020304" pitchFamily="18" charset="0"/>
              </a:rPr>
              <a:t>		5</a:t>
            </a:r>
            <a:r>
              <a:rPr lang="en-US" sz="1600" dirty="0">
                <a:latin typeface="Consolas" panose="020B0609020204030204" pitchFamily="49" charset="0"/>
              </a:rPr>
              <a:t>	</a:t>
            </a:r>
            <a:r>
              <a:rPr lang="en-US" sz="1600" dirty="0" smtClean="0">
                <a:latin typeface="Consolas" panose="020B0609020204030204" pitchFamily="49" charset="0"/>
              </a:rPr>
              <a:t> </a:t>
            </a:r>
            <a:r>
              <a:rPr lang="en-US" sz="1600" dirty="0" smtClean="0">
                <a:solidFill>
                  <a:schemeClr val="tx1">
                    <a:lumMod val="50000"/>
                    <a:lumOff val="50000"/>
                  </a:schemeClr>
                </a:solidFill>
                <a:latin typeface="Consolas" panose="020B0609020204030204" pitchFamily="49" charset="0"/>
              </a:rPr>
              <a:t>0b</a:t>
            </a:r>
            <a:r>
              <a:rPr lang="en-US" sz="1600" dirty="0" smtClean="0">
                <a:latin typeface="Consolas" panose="020B0609020204030204" pitchFamily="49" charset="0"/>
              </a:rPr>
              <a:t>101</a:t>
            </a:r>
            <a:r>
              <a:rPr lang="en-US" sz="1600" dirty="0">
                <a:latin typeface="Consolas" panose="020B0609020204030204" pitchFamily="49" charset="0"/>
              </a:rPr>
              <a:t>	</a:t>
            </a:r>
            <a:r>
              <a:rPr lang="en-US" sz="1600" dirty="0" smtClean="0">
                <a:latin typeface="Consolas" panose="020B0609020204030204" pitchFamily="49" charset="0"/>
              </a:rPr>
              <a:t>	</a:t>
            </a:r>
            <a:r>
              <a:rPr lang="en-US" sz="1600" dirty="0" smtClean="0">
                <a:solidFill>
                  <a:schemeClr val="tx1">
                    <a:lumMod val="50000"/>
                    <a:lumOff val="50000"/>
                  </a:schemeClr>
                </a:solidFill>
                <a:latin typeface="Consolas" panose="020B0609020204030204" pitchFamily="49" charset="0"/>
              </a:rPr>
              <a:t>0x</a:t>
            </a:r>
            <a:r>
              <a:rPr lang="en-US" sz="1600" dirty="0" smtClean="0">
                <a:latin typeface="Consolas" panose="020B0609020204030204" pitchFamily="49" charset="0"/>
              </a:rPr>
              <a:t>5</a:t>
            </a:r>
            <a:endParaRPr lang="en-US" sz="1600" dirty="0">
              <a:latin typeface="Consolas" panose="020B0609020204030204" pitchFamily="49" charset="0"/>
            </a:endParaRPr>
          </a:p>
          <a:p>
            <a:pPr marL="0" indent="0">
              <a:buNone/>
            </a:pPr>
            <a:r>
              <a:rPr lang="en-US" sz="1600" dirty="0" smtClean="0">
                <a:latin typeface="Times New Roman" panose="02020603050405020304" pitchFamily="18" charset="0"/>
                <a:cs typeface="Times New Roman" panose="02020603050405020304" pitchFamily="18" charset="0"/>
              </a:rPr>
              <a:t>		6</a:t>
            </a:r>
            <a:r>
              <a:rPr lang="en-US" sz="1600" dirty="0">
                <a:latin typeface="Consolas" panose="020B0609020204030204" pitchFamily="49" charset="0"/>
              </a:rPr>
              <a:t>	</a:t>
            </a:r>
            <a:r>
              <a:rPr lang="en-US" sz="1600" dirty="0" smtClean="0">
                <a:latin typeface="Consolas" panose="020B0609020204030204" pitchFamily="49" charset="0"/>
              </a:rPr>
              <a:t> </a:t>
            </a:r>
            <a:r>
              <a:rPr lang="en-US" sz="1600" dirty="0" smtClean="0">
                <a:solidFill>
                  <a:schemeClr val="tx1">
                    <a:lumMod val="50000"/>
                    <a:lumOff val="50000"/>
                  </a:schemeClr>
                </a:solidFill>
                <a:latin typeface="Consolas" panose="020B0609020204030204" pitchFamily="49" charset="0"/>
              </a:rPr>
              <a:t>0b</a:t>
            </a:r>
            <a:r>
              <a:rPr lang="en-US" sz="1600" dirty="0" smtClean="0">
                <a:latin typeface="Consolas" panose="020B0609020204030204" pitchFamily="49" charset="0"/>
              </a:rPr>
              <a:t>110</a:t>
            </a:r>
            <a:r>
              <a:rPr lang="en-US" sz="1600" dirty="0">
                <a:latin typeface="Consolas" panose="020B0609020204030204" pitchFamily="49" charset="0"/>
              </a:rPr>
              <a:t>	</a:t>
            </a:r>
            <a:r>
              <a:rPr lang="en-US" sz="1600" dirty="0" smtClean="0">
                <a:latin typeface="Consolas" panose="020B0609020204030204" pitchFamily="49" charset="0"/>
              </a:rPr>
              <a:t>	</a:t>
            </a:r>
            <a:r>
              <a:rPr lang="en-US" sz="1600" dirty="0" smtClean="0">
                <a:solidFill>
                  <a:schemeClr val="tx1">
                    <a:lumMod val="50000"/>
                    <a:lumOff val="50000"/>
                  </a:schemeClr>
                </a:solidFill>
                <a:latin typeface="Consolas" panose="020B0609020204030204" pitchFamily="49" charset="0"/>
              </a:rPr>
              <a:t>0x</a:t>
            </a:r>
            <a:r>
              <a:rPr lang="en-US" sz="1600" dirty="0" smtClean="0">
                <a:latin typeface="Consolas" panose="020B0609020204030204" pitchFamily="49" charset="0"/>
              </a:rPr>
              <a:t>6</a:t>
            </a:r>
            <a:endParaRPr lang="en-US" sz="1600" dirty="0">
              <a:latin typeface="Consolas" panose="020B0609020204030204" pitchFamily="49" charset="0"/>
            </a:endParaRPr>
          </a:p>
          <a:p>
            <a:pPr marL="0" indent="0">
              <a:buNone/>
            </a:pPr>
            <a:r>
              <a:rPr lang="en-US" sz="1600" dirty="0" smtClean="0">
                <a:latin typeface="Times New Roman" panose="02020603050405020304" pitchFamily="18" charset="0"/>
                <a:cs typeface="Times New Roman" panose="02020603050405020304" pitchFamily="18" charset="0"/>
              </a:rPr>
              <a:t>		7</a:t>
            </a:r>
            <a:r>
              <a:rPr lang="en-US" sz="1600" dirty="0">
                <a:latin typeface="Consolas" panose="020B0609020204030204" pitchFamily="49" charset="0"/>
              </a:rPr>
              <a:t>	</a:t>
            </a:r>
            <a:r>
              <a:rPr lang="en-US" sz="1600" dirty="0" smtClean="0">
                <a:latin typeface="Consolas" panose="020B0609020204030204" pitchFamily="49" charset="0"/>
              </a:rPr>
              <a:t> </a:t>
            </a:r>
            <a:r>
              <a:rPr lang="en-US" sz="1600" dirty="0" smtClean="0">
                <a:solidFill>
                  <a:schemeClr val="tx1">
                    <a:lumMod val="50000"/>
                    <a:lumOff val="50000"/>
                  </a:schemeClr>
                </a:solidFill>
                <a:latin typeface="Consolas" panose="020B0609020204030204" pitchFamily="49" charset="0"/>
              </a:rPr>
              <a:t>0b</a:t>
            </a:r>
            <a:r>
              <a:rPr lang="en-US" sz="1600" dirty="0" smtClean="0">
                <a:latin typeface="Consolas" panose="020B0609020204030204" pitchFamily="49" charset="0"/>
              </a:rPr>
              <a:t>111</a:t>
            </a:r>
            <a:r>
              <a:rPr lang="en-US" sz="1600" dirty="0">
                <a:latin typeface="Consolas" panose="020B0609020204030204" pitchFamily="49" charset="0"/>
              </a:rPr>
              <a:t>	</a:t>
            </a:r>
            <a:r>
              <a:rPr lang="en-US" sz="1600" dirty="0" smtClean="0">
                <a:latin typeface="Consolas" panose="020B0609020204030204" pitchFamily="49" charset="0"/>
              </a:rPr>
              <a:t>	</a:t>
            </a:r>
            <a:r>
              <a:rPr lang="en-US" sz="1600" dirty="0" smtClean="0">
                <a:solidFill>
                  <a:schemeClr val="tx1">
                    <a:lumMod val="50000"/>
                    <a:lumOff val="50000"/>
                  </a:schemeClr>
                </a:solidFill>
                <a:latin typeface="Consolas" panose="020B0609020204030204" pitchFamily="49" charset="0"/>
              </a:rPr>
              <a:t>0x</a:t>
            </a:r>
            <a:r>
              <a:rPr lang="en-US" sz="1600" dirty="0" smtClean="0">
                <a:latin typeface="Consolas" panose="020B0609020204030204" pitchFamily="49" charset="0"/>
              </a:rPr>
              <a:t>7</a:t>
            </a:r>
            <a:endParaRPr lang="en-US" sz="1600" dirty="0">
              <a:latin typeface="Consolas" panose="020B0609020204030204" pitchFamily="49" charset="0"/>
            </a:endParaRPr>
          </a:p>
          <a:p>
            <a:pPr marL="0" indent="0">
              <a:buNone/>
            </a:pPr>
            <a:r>
              <a:rPr lang="en-US" sz="1600" dirty="0" smtClean="0">
                <a:latin typeface="Times New Roman" panose="02020603050405020304" pitchFamily="18" charset="0"/>
                <a:cs typeface="Times New Roman" panose="02020603050405020304" pitchFamily="18" charset="0"/>
              </a:rPr>
              <a:t>		8</a:t>
            </a:r>
            <a:r>
              <a:rPr lang="en-US" sz="1600" dirty="0">
                <a:latin typeface="Consolas" panose="020B0609020204030204" pitchFamily="49" charset="0"/>
              </a:rPr>
              <a:t>	</a:t>
            </a:r>
            <a:r>
              <a:rPr lang="en-US" sz="1600" dirty="0" smtClean="0">
                <a:solidFill>
                  <a:schemeClr val="tx1">
                    <a:lumMod val="50000"/>
                    <a:lumOff val="50000"/>
                  </a:schemeClr>
                </a:solidFill>
                <a:latin typeface="Consolas" panose="020B0609020204030204" pitchFamily="49" charset="0"/>
              </a:rPr>
              <a:t>0b</a:t>
            </a:r>
            <a:r>
              <a:rPr lang="en-US" sz="1600" dirty="0" smtClean="0">
                <a:latin typeface="Consolas" panose="020B0609020204030204" pitchFamily="49" charset="0"/>
              </a:rPr>
              <a:t>1000</a:t>
            </a:r>
            <a:r>
              <a:rPr lang="en-US" sz="1600" dirty="0">
                <a:latin typeface="Consolas" panose="020B0609020204030204" pitchFamily="49" charset="0"/>
              </a:rPr>
              <a:t>	</a:t>
            </a:r>
            <a:r>
              <a:rPr lang="en-US" sz="1600" dirty="0" smtClean="0">
                <a:latin typeface="Consolas" panose="020B0609020204030204" pitchFamily="49" charset="0"/>
              </a:rPr>
              <a:t>	</a:t>
            </a:r>
            <a:r>
              <a:rPr lang="en-US" sz="1600" dirty="0" smtClean="0">
                <a:solidFill>
                  <a:schemeClr val="tx1">
                    <a:lumMod val="50000"/>
                    <a:lumOff val="50000"/>
                  </a:schemeClr>
                </a:solidFill>
                <a:latin typeface="Consolas" panose="020B0609020204030204" pitchFamily="49" charset="0"/>
              </a:rPr>
              <a:t>0x</a:t>
            </a:r>
            <a:r>
              <a:rPr lang="en-US" sz="1600" dirty="0" smtClean="0">
                <a:latin typeface="Consolas" panose="020B0609020204030204" pitchFamily="49" charset="0"/>
              </a:rPr>
              <a:t>8</a:t>
            </a:r>
            <a:endParaRPr lang="en-US" sz="1600" dirty="0">
              <a:latin typeface="Consolas" panose="020B0609020204030204" pitchFamily="49" charset="0"/>
            </a:endParaRPr>
          </a:p>
          <a:p>
            <a:pPr marL="0" indent="0">
              <a:buNone/>
            </a:pPr>
            <a:r>
              <a:rPr lang="en-US" sz="1600" dirty="0" smtClean="0">
                <a:latin typeface="Times New Roman" panose="02020603050405020304" pitchFamily="18" charset="0"/>
                <a:cs typeface="Times New Roman" panose="02020603050405020304" pitchFamily="18" charset="0"/>
              </a:rPr>
              <a:t>		9</a:t>
            </a:r>
            <a:r>
              <a:rPr lang="en-US" sz="1600" dirty="0">
                <a:latin typeface="Consolas" panose="020B0609020204030204" pitchFamily="49" charset="0"/>
              </a:rPr>
              <a:t>	</a:t>
            </a:r>
            <a:r>
              <a:rPr lang="en-US" sz="1600" dirty="0" smtClean="0">
                <a:solidFill>
                  <a:schemeClr val="tx1">
                    <a:lumMod val="50000"/>
                    <a:lumOff val="50000"/>
                  </a:schemeClr>
                </a:solidFill>
                <a:latin typeface="Consolas" panose="020B0609020204030204" pitchFamily="49" charset="0"/>
              </a:rPr>
              <a:t>0b</a:t>
            </a:r>
            <a:r>
              <a:rPr lang="en-US" sz="1600" dirty="0" smtClean="0">
                <a:latin typeface="Consolas" panose="020B0609020204030204" pitchFamily="49" charset="0"/>
              </a:rPr>
              <a:t>1001</a:t>
            </a:r>
            <a:r>
              <a:rPr lang="en-US" sz="1600" dirty="0">
                <a:latin typeface="Consolas" panose="020B0609020204030204" pitchFamily="49" charset="0"/>
              </a:rPr>
              <a:t>	</a:t>
            </a:r>
            <a:r>
              <a:rPr lang="en-US" sz="1600" dirty="0" smtClean="0">
                <a:latin typeface="Consolas" panose="020B0609020204030204" pitchFamily="49" charset="0"/>
              </a:rPr>
              <a:t>	</a:t>
            </a:r>
            <a:r>
              <a:rPr lang="en-US" sz="1600" dirty="0" smtClean="0">
                <a:solidFill>
                  <a:schemeClr val="tx1">
                    <a:lumMod val="50000"/>
                    <a:lumOff val="50000"/>
                  </a:schemeClr>
                </a:solidFill>
                <a:latin typeface="Consolas" panose="020B0609020204030204" pitchFamily="49" charset="0"/>
              </a:rPr>
              <a:t>0x</a:t>
            </a:r>
            <a:r>
              <a:rPr lang="en-US" sz="1600" dirty="0" smtClean="0">
                <a:latin typeface="Consolas" panose="020B0609020204030204" pitchFamily="49" charset="0"/>
              </a:rPr>
              <a:t>9</a:t>
            </a:r>
            <a:endParaRPr lang="en-US" sz="1600" dirty="0">
              <a:latin typeface="Consolas" panose="020B0609020204030204" pitchFamily="49" charset="0"/>
            </a:endParaRPr>
          </a:p>
          <a:p>
            <a:pPr marL="0" indent="0">
              <a:buNone/>
            </a:pPr>
            <a:r>
              <a:rPr lang="en-US" sz="1600" dirty="0" smtClean="0">
                <a:latin typeface="Times New Roman" panose="02020603050405020304" pitchFamily="18" charset="0"/>
                <a:cs typeface="Times New Roman" panose="02020603050405020304" pitchFamily="18" charset="0"/>
              </a:rPr>
              <a:t>		10</a:t>
            </a:r>
            <a:r>
              <a:rPr lang="en-US" sz="1600" dirty="0">
                <a:latin typeface="Consolas" panose="020B0609020204030204" pitchFamily="49" charset="0"/>
              </a:rPr>
              <a:t>	</a:t>
            </a:r>
            <a:r>
              <a:rPr lang="en-US" sz="1600" dirty="0" smtClean="0">
                <a:solidFill>
                  <a:schemeClr val="tx1">
                    <a:lumMod val="50000"/>
                    <a:lumOff val="50000"/>
                  </a:schemeClr>
                </a:solidFill>
                <a:latin typeface="Consolas" panose="020B0609020204030204" pitchFamily="49" charset="0"/>
              </a:rPr>
              <a:t>0b</a:t>
            </a:r>
            <a:r>
              <a:rPr lang="en-US" sz="1600" dirty="0" smtClean="0">
                <a:latin typeface="Consolas" panose="020B0609020204030204" pitchFamily="49" charset="0"/>
              </a:rPr>
              <a:t>1010</a:t>
            </a:r>
            <a:r>
              <a:rPr lang="en-US" sz="1600" dirty="0">
                <a:latin typeface="Consolas" panose="020B0609020204030204" pitchFamily="49" charset="0"/>
              </a:rPr>
              <a:t>	</a:t>
            </a:r>
            <a:r>
              <a:rPr lang="en-US" sz="1600" dirty="0" smtClean="0">
                <a:latin typeface="Consolas" panose="020B0609020204030204" pitchFamily="49" charset="0"/>
              </a:rPr>
              <a:t>	</a:t>
            </a:r>
            <a:r>
              <a:rPr lang="en-US" sz="1600" dirty="0" smtClean="0">
                <a:solidFill>
                  <a:schemeClr val="tx1">
                    <a:lumMod val="50000"/>
                    <a:lumOff val="50000"/>
                  </a:schemeClr>
                </a:solidFill>
                <a:latin typeface="Consolas" panose="020B0609020204030204" pitchFamily="49" charset="0"/>
              </a:rPr>
              <a:t>0x</a:t>
            </a:r>
            <a:r>
              <a:rPr lang="en-US" sz="1600" dirty="0" smtClean="0">
                <a:latin typeface="Consolas" panose="020B0609020204030204" pitchFamily="49" charset="0"/>
              </a:rPr>
              <a:t>a</a:t>
            </a:r>
            <a:endParaRPr lang="en-US" sz="1600" dirty="0">
              <a:latin typeface="Consolas" panose="020B0609020204030204" pitchFamily="49" charset="0"/>
            </a:endParaRPr>
          </a:p>
          <a:p>
            <a:pPr marL="0" indent="0">
              <a:buNone/>
            </a:pPr>
            <a:r>
              <a:rPr lang="en-US" sz="1600" dirty="0" smtClean="0">
                <a:latin typeface="Times New Roman" panose="02020603050405020304" pitchFamily="18" charset="0"/>
                <a:cs typeface="Times New Roman" panose="02020603050405020304" pitchFamily="18" charset="0"/>
              </a:rPr>
              <a:t>		11</a:t>
            </a:r>
            <a:r>
              <a:rPr lang="en-US" sz="1600" dirty="0">
                <a:latin typeface="Consolas" panose="020B0609020204030204" pitchFamily="49" charset="0"/>
              </a:rPr>
              <a:t>	</a:t>
            </a:r>
            <a:r>
              <a:rPr lang="en-US" sz="1600" dirty="0" smtClean="0">
                <a:solidFill>
                  <a:schemeClr val="tx1">
                    <a:lumMod val="50000"/>
                    <a:lumOff val="50000"/>
                  </a:schemeClr>
                </a:solidFill>
                <a:latin typeface="Consolas" panose="020B0609020204030204" pitchFamily="49" charset="0"/>
              </a:rPr>
              <a:t>0b</a:t>
            </a:r>
            <a:r>
              <a:rPr lang="en-US" sz="1600" dirty="0" smtClean="0">
                <a:latin typeface="Consolas" panose="020B0609020204030204" pitchFamily="49" charset="0"/>
              </a:rPr>
              <a:t>1011</a:t>
            </a:r>
            <a:r>
              <a:rPr lang="en-US" sz="1600" dirty="0">
                <a:latin typeface="Consolas" panose="020B0609020204030204" pitchFamily="49" charset="0"/>
              </a:rPr>
              <a:t>	</a:t>
            </a:r>
            <a:r>
              <a:rPr lang="en-US" sz="1600" dirty="0" smtClean="0">
                <a:latin typeface="Consolas" panose="020B0609020204030204" pitchFamily="49" charset="0"/>
              </a:rPr>
              <a:t>	</a:t>
            </a:r>
            <a:r>
              <a:rPr lang="en-US" sz="1600" dirty="0" smtClean="0">
                <a:solidFill>
                  <a:schemeClr val="tx1">
                    <a:lumMod val="50000"/>
                    <a:lumOff val="50000"/>
                  </a:schemeClr>
                </a:solidFill>
                <a:latin typeface="Consolas" panose="020B0609020204030204" pitchFamily="49" charset="0"/>
              </a:rPr>
              <a:t>0x</a:t>
            </a:r>
            <a:r>
              <a:rPr lang="en-US" sz="1600" dirty="0" smtClean="0">
                <a:latin typeface="Consolas" panose="020B0609020204030204" pitchFamily="49" charset="0"/>
              </a:rPr>
              <a:t>b</a:t>
            </a:r>
            <a:endParaRPr lang="en-US" sz="1600" dirty="0">
              <a:latin typeface="Consolas" panose="020B0609020204030204" pitchFamily="49" charset="0"/>
            </a:endParaRPr>
          </a:p>
          <a:p>
            <a:pPr marL="0" indent="0">
              <a:buNone/>
            </a:pPr>
            <a:r>
              <a:rPr lang="en-US" sz="1600" dirty="0" smtClean="0">
                <a:latin typeface="Times New Roman" panose="02020603050405020304" pitchFamily="18" charset="0"/>
                <a:cs typeface="Times New Roman" panose="02020603050405020304" pitchFamily="18" charset="0"/>
              </a:rPr>
              <a:t>		12</a:t>
            </a:r>
            <a:r>
              <a:rPr lang="en-US" sz="1600" dirty="0">
                <a:latin typeface="Consolas" panose="020B0609020204030204" pitchFamily="49" charset="0"/>
              </a:rPr>
              <a:t>	</a:t>
            </a:r>
            <a:r>
              <a:rPr lang="en-US" sz="1600" dirty="0" smtClean="0">
                <a:solidFill>
                  <a:schemeClr val="tx1">
                    <a:lumMod val="50000"/>
                    <a:lumOff val="50000"/>
                  </a:schemeClr>
                </a:solidFill>
                <a:latin typeface="Consolas" panose="020B0609020204030204" pitchFamily="49" charset="0"/>
              </a:rPr>
              <a:t>0b</a:t>
            </a:r>
            <a:r>
              <a:rPr lang="en-US" sz="1600" dirty="0" smtClean="0">
                <a:latin typeface="Consolas" panose="020B0609020204030204" pitchFamily="49" charset="0"/>
              </a:rPr>
              <a:t>1100</a:t>
            </a:r>
            <a:r>
              <a:rPr lang="en-US" sz="1600" dirty="0">
                <a:latin typeface="Consolas" panose="020B0609020204030204" pitchFamily="49" charset="0"/>
              </a:rPr>
              <a:t>	</a:t>
            </a:r>
            <a:r>
              <a:rPr lang="en-US" sz="1600" dirty="0" smtClean="0">
                <a:latin typeface="Consolas" panose="020B0609020204030204" pitchFamily="49" charset="0"/>
              </a:rPr>
              <a:t>	</a:t>
            </a:r>
            <a:r>
              <a:rPr lang="en-US" sz="1600" dirty="0" smtClean="0">
                <a:solidFill>
                  <a:schemeClr val="tx1">
                    <a:lumMod val="50000"/>
                    <a:lumOff val="50000"/>
                  </a:schemeClr>
                </a:solidFill>
                <a:latin typeface="Consolas" panose="020B0609020204030204" pitchFamily="49" charset="0"/>
              </a:rPr>
              <a:t>0x</a:t>
            </a:r>
            <a:r>
              <a:rPr lang="en-US" sz="1600" dirty="0" smtClean="0">
                <a:latin typeface="Consolas" panose="020B0609020204030204" pitchFamily="49" charset="0"/>
              </a:rPr>
              <a:t>c</a:t>
            </a:r>
            <a:endParaRPr lang="en-US" sz="1600" dirty="0">
              <a:latin typeface="Consolas" panose="020B0609020204030204" pitchFamily="49" charset="0"/>
            </a:endParaRPr>
          </a:p>
          <a:p>
            <a:pPr marL="0" indent="0">
              <a:buNone/>
            </a:pPr>
            <a:r>
              <a:rPr lang="en-US" sz="1600" dirty="0" smtClean="0">
                <a:latin typeface="Times New Roman" panose="02020603050405020304" pitchFamily="18" charset="0"/>
                <a:cs typeface="Times New Roman" panose="02020603050405020304" pitchFamily="18" charset="0"/>
              </a:rPr>
              <a:t>		13</a:t>
            </a:r>
            <a:r>
              <a:rPr lang="en-US" sz="1600" dirty="0">
                <a:latin typeface="Consolas" panose="020B0609020204030204" pitchFamily="49" charset="0"/>
              </a:rPr>
              <a:t>	</a:t>
            </a:r>
            <a:r>
              <a:rPr lang="en-US" sz="1600" dirty="0" smtClean="0">
                <a:solidFill>
                  <a:schemeClr val="tx1">
                    <a:lumMod val="50000"/>
                    <a:lumOff val="50000"/>
                  </a:schemeClr>
                </a:solidFill>
                <a:latin typeface="Consolas" panose="020B0609020204030204" pitchFamily="49" charset="0"/>
              </a:rPr>
              <a:t>0b</a:t>
            </a:r>
            <a:r>
              <a:rPr lang="en-US" sz="1600" dirty="0" smtClean="0">
                <a:latin typeface="Consolas" panose="020B0609020204030204" pitchFamily="49" charset="0"/>
              </a:rPr>
              <a:t>1101</a:t>
            </a:r>
            <a:r>
              <a:rPr lang="en-US" sz="1600" dirty="0">
                <a:latin typeface="Consolas" panose="020B0609020204030204" pitchFamily="49" charset="0"/>
              </a:rPr>
              <a:t>	</a:t>
            </a:r>
            <a:r>
              <a:rPr lang="en-US" sz="1600" dirty="0" smtClean="0">
                <a:latin typeface="Consolas" panose="020B0609020204030204" pitchFamily="49" charset="0"/>
              </a:rPr>
              <a:t>	</a:t>
            </a:r>
            <a:r>
              <a:rPr lang="en-US" sz="1600" dirty="0" smtClean="0">
                <a:solidFill>
                  <a:schemeClr val="tx1">
                    <a:lumMod val="50000"/>
                    <a:lumOff val="50000"/>
                  </a:schemeClr>
                </a:solidFill>
                <a:latin typeface="Consolas" panose="020B0609020204030204" pitchFamily="49" charset="0"/>
              </a:rPr>
              <a:t>0x</a:t>
            </a:r>
            <a:r>
              <a:rPr lang="en-US" sz="1600" dirty="0" smtClean="0">
                <a:latin typeface="Consolas" panose="020B0609020204030204" pitchFamily="49" charset="0"/>
              </a:rPr>
              <a:t>d</a:t>
            </a:r>
            <a:endParaRPr lang="en-US" sz="1600" dirty="0">
              <a:latin typeface="Consolas" panose="020B0609020204030204" pitchFamily="49" charset="0"/>
            </a:endParaRPr>
          </a:p>
          <a:p>
            <a:pPr marL="0" indent="0">
              <a:buNone/>
            </a:pPr>
            <a:r>
              <a:rPr lang="en-US" sz="1600" dirty="0" smtClean="0">
                <a:latin typeface="Times New Roman" panose="02020603050405020304" pitchFamily="18" charset="0"/>
                <a:cs typeface="Times New Roman" panose="02020603050405020304" pitchFamily="18" charset="0"/>
              </a:rPr>
              <a:t>		14</a:t>
            </a:r>
            <a:r>
              <a:rPr lang="en-US" sz="1600" dirty="0">
                <a:latin typeface="Consolas" panose="020B0609020204030204" pitchFamily="49" charset="0"/>
              </a:rPr>
              <a:t>	</a:t>
            </a:r>
            <a:r>
              <a:rPr lang="en-US" sz="1600" dirty="0" smtClean="0">
                <a:solidFill>
                  <a:schemeClr val="tx1">
                    <a:lumMod val="50000"/>
                    <a:lumOff val="50000"/>
                  </a:schemeClr>
                </a:solidFill>
                <a:latin typeface="Consolas" panose="020B0609020204030204" pitchFamily="49" charset="0"/>
              </a:rPr>
              <a:t>0b</a:t>
            </a:r>
            <a:r>
              <a:rPr lang="en-US" sz="1600" dirty="0" smtClean="0">
                <a:latin typeface="Consolas" panose="020B0609020204030204" pitchFamily="49" charset="0"/>
              </a:rPr>
              <a:t>1110</a:t>
            </a:r>
            <a:r>
              <a:rPr lang="en-US" sz="1600" dirty="0">
                <a:latin typeface="Consolas" panose="020B0609020204030204" pitchFamily="49" charset="0"/>
              </a:rPr>
              <a:t>	</a:t>
            </a:r>
            <a:r>
              <a:rPr lang="en-US" sz="1600" dirty="0" smtClean="0">
                <a:latin typeface="Consolas" panose="020B0609020204030204" pitchFamily="49" charset="0"/>
              </a:rPr>
              <a:t>	</a:t>
            </a:r>
            <a:r>
              <a:rPr lang="en-US" sz="1600" dirty="0" smtClean="0">
                <a:solidFill>
                  <a:schemeClr val="tx1">
                    <a:lumMod val="50000"/>
                    <a:lumOff val="50000"/>
                  </a:schemeClr>
                </a:solidFill>
                <a:latin typeface="Consolas" panose="020B0609020204030204" pitchFamily="49" charset="0"/>
              </a:rPr>
              <a:t>0x</a:t>
            </a:r>
            <a:r>
              <a:rPr lang="en-US" sz="1600" dirty="0" smtClean="0">
                <a:latin typeface="Consolas" panose="020B0609020204030204" pitchFamily="49" charset="0"/>
              </a:rPr>
              <a:t>e</a:t>
            </a:r>
            <a:endParaRPr lang="en-US" sz="1600" dirty="0">
              <a:latin typeface="Consolas" panose="020B0609020204030204" pitchFamily="49" charset="0"/>
            </a:endParaRPr>
          </a:p>
          <a:p>
            <a:pPr marL="0" indent="0">
              <a:buNone/>
            </a:pPr>
            <a:r>
              <a:rPr lang="en-US" sz="1600" dirty="0" smtClean="0">
                <a:latin typeface="Times New Roman" panose="02020603050405020304" pitchFamily="18" charset="0"/>
                <a:cs typeface="Times New Roman" panose="02020603050405020304" pitchFamily="18" charset="0"/>
              </a:rPr>
              <a:t>		15</a:t>
            </a:r>
            <a:r>
              <a:rPr lang="en-US" sz="1600" dirty="0">
                <a:latin typeface="Consolas" panose="020B0609020204030204" pitchFamily="49" charset="0"/>
              </a:rPr>
              <a:t>	</a:t>
            </a:r>
            <a:r>
              <a:rPr lang="en-US" sz="1600" dirty="0" smtClean="0">
                <a:solidFill>
                  <a:schemeClr val="tx1">
                    <a:lumMod val="50000"/>
                    <a:lumOff val="50000"/>
                  </a:schemeClr>
                </a:solidFill>
                <a:latin typeface="Consolas" panose="020B0609020204030204" pitchFamily="49" charset="0"/>
              </a:rPr>
              <a:t>0b</a:t>
            </a:r>
            <a:r>
              <a:rPr lang="en-US" sz="1600" dirty="0" smtClean="0">
                <a:latin typeface="Consolas" panose="020B0609020204030204" pitchFamily="49" charset="0"/>
              </a:rPr>
              <a:t>1111</a:t>
            </a:r>
            <a:r>
              <a:rPr lang="en-US" sz="1600" dirty="0">
                <a:latin typeface="Consolas" panose="020B0609020204030204" pitchFamily="49" charset="0"/>
              </a:rPr>
              <a:t>	</a:t>
            </a:r>
            <a:r>
              <a:rPr lang="en-US" sz="1600" dirty="0" smtClean="0">
                <a:latin typeface="Consolas" panose="020B0609020204030204" pitchFamily="49" charset="0"/>
              </a:rPr>
              <a:t>	</a:t>
            </a:r>
            <a:r>
              <a:rPr lang="en-US" sz="1600" dirty="0" smtClean="0">
                <a:solidFill>
                  <a:schemeClr val="tx1">
                    <a:lumMod val="50000"/>
                    <a:lumOff val="50000"/>
                  </a:schemeClr>
                </a:solidFill>
                <a:latin typeface="Consolas" panose="020B0609020204030204" pitchFamily="49" charset="0"/>
              </a:rPr>
              <a:t>0x</a:t>
            </a:r>
            <a:r>
              <a:rPr lang="en-US" sz="1600" dirty="0" smtClean="0">
                <a:latin typeface="Consolas" panose="020B0609020204030204" pitchFamily="49" charset="0"/>
              </a:rPr>
              <a:t>f</a:t>
            </a:r>
            <a:endParaRPr lang="en-US" sz="1600" dirty="0">
              <a:latin typeface="Consolas" panose="020B0609020204030204" pitchFamily="49" charset="0"/>
            </a:endParaRPr>
          </a:p>
        </p:txBody>
      </p:sp>
      <p:sp>
        <p:nvSpPr>
          <p:cNvPr id="4" name="Rectangle 3"/>
          <p:cNvSpPr/>
          <p:nvPr/>
        </p:nvSpPr>
        <p:spPr>
          <a:xfrm>
            <a:off x="5942127" y="1934084"/>
            <a:ext cx="970137" cy="4811574"/>
          </a:xfrm>
          <a:prstGeom prst="rect">
            <a:avLst/>
          </a:prstGeom>
        </p:spPr>
        <p:txBody>
          <a:bodyPr wrap="none">
            <a:spAutoFit/>
          </a:bodyPr>
          <a:lstStyle/>
          <a:p>
            <a:pPr marL="0" indent="0">
              <a:lnSpc>
                <a:spcPts val="2320"/>
              </a:lnSpc>
              <a:buNone/>
            </a:pPr>
            <a:r>
              <a:rPr lang="en-US" sz="1600" dirty="0" smtClean="0">
                <a:solidFill>
                  <a:schemeClr val="tx1">
                    <a:lumMod val="50000"/>
                    <a:lumOff val="50000"/>
                  </a:schemeClr>
                </a:solidFill>
                <a:latin typeface="Consolas" panose="020B0609020204030204" pitchFamily="49" charset="0"/>
              </a:rPr>
              <a:t>0b</a:t>
            </a:r>
            <a:r>
              <a:rPr lang="en-US" sz="1600" dirty="0" smtClean="0">
                <a:latin typeface="Consolas" panose="020B0609020204030204" pitchFamily="49" charset="0"/>
              </a:rPr>
              <a:t>0000 </a:t>
            </a:r>
          </a:p>
          <a:p>
            <a:pPr marL="0" indent="0">
              <a:lnSpc>
                <a:spcPts val="2320"/>
              </a:lnSpc>
              <a:buNone/>
            </a:pPr>
            <a:r>
              <a:rPr lang="en-US" sz="1600" dirty="0" smtClean="0">
                <a:solidFill>
                  <a:schemeClr val="tx1">
                    <a:lumMod val="50000"/>
                    <a:lumOff val="50000"/>
                  </a:schemeClr>
                </a:solidFill>
                <a:latin typeface="Consolas" panose="020B0609020204030204" pitchFamily="49" charset="0"/>
              </a:rPr>
              <a:t>0b</a:t>
            </a:r>
            <a:r>
              <a:rPr lang="en-US" sz="1600" dirty="0" smtClean="0">
                <a:latin typeface="Consolas" panose="020B0609020204030204" pitchFamily="49" charset="0"/>
              </a:rPr>
              <a:t>0001</a:t>
            </a:r>
          </a:p>
          <a:p>
            <a:pPr>
              <a:lnSpc>
                <a:spcPts val="2320"/>
              </a:lnSpc>
            </a:pPr>
            <a:r>
              <a:rPr lang="en-US" sz="1600" dirty="0" smtClean="0">
                <a:solidFill>
                  <a:schemeClr val="tx1">
                    <a:lumMod val="50000"/>
                    <a:lumOff val="50000"/>
                  </a:schemeClr>
                </a:solidFill>
                <a:latin typeface="Consolas" panose="020B0609020204030204" pitchFamily="49" charset="0"/>
              </a:rPr>
              <a:t>0b</a:t>
            </a:r>
            <a:r>
              <a:rPr lang="en-US" sz="1600" dirty="0" smtClean="0">
                <a:latin typeface="Consolas" panose="020B0609020204030204" pitchFamily="49" charset="0"/>
              </a:rPr>
              <a:t>0010</a:t>
            </a:r>
            <a:endParaRPr lang="en-US" sz="1600" dirty="0">
              <a:latin typeface="Consolas" panose="020B0609020204030204" pitchFamily="49" charset="0"/>
            </a:endParaRPr>
          </a:p>
          <a:p>
            <a:pPr>
              <a:lnSpc>
                <a:spcPts val="2320"/>
              </a:lnSpc>
            </a:pPr>
            <a:r>
              <a:rPr lang="en-US" sz="1600" dirty="0" smtClean="0">
                <a:solidFill>
                  <a:schemeClr val="tx1">
                    <a:lumMod val="50000"/>
                    <a:lumOff val="50000"/>
                  </a:schemeClr>
                </a:solidFill>
                <a:latin typeface="Consolas" panose="020B0609020204030204" pitchFamily="49" charset="0"/>
              </a:rPr>
              <a:t>0b</a:t>
            </a:r>
            <a:r>
              <a:rPr lang="en-US" sz="1600" dirty="0" smtClean="0">
                <a:latin typeface="Consolas" panose="020B0609020204030204" pitchFamily="49" charset="0"/>
              </a:rPr>
              <a:t>0011</a:t>
            </a:r>
            <a:endParaRPr lang="en-US" sz="1600" dirty="0">
              <a:latin typeface="Consolas" panose="020B0609020204030204" pitchFamily="49" charset="0"/>
            </a:endParaRPr>
          </a:p>
          <a:p>
            <a:pPr>
              <a:lnSpc>
                <a:spcPts val="2320"/>
              </a:lnSpc>
            </a:pPr>
            <a:r>
              <a:rPr lang="en-US" sz="1600" dirty="0" smtClean="0">
                <a:solidFill>
                  <a:schemeClr val="tx1">
                    <a:lumMod val="50000"/>
                    <a:lumOff val="50000"/>
                  </a:schemeClr>
                </a:solidFill>
                <a:latin typeface="Consolas" panose="020B0609020204030204" pitchFamily="49" charset="0"/>
              </a:rPr>
              <a:t>0b</a:t>
            </a:r>
            <a:r>
              <a:rPr lang="en-US" sz="1600" dirty="0" smtClean="0">
                <a:latin typeface="Consolas" panose="020B0609020204030204" pitchFamily="49" charset="0"/>
              </a:rPr>
              <a:t>0100</a:t>
            </a:r>
            <a:endParaRPr lang="en-US" sz="1600" dirty="0">
              <a:latin typeface="Consolas" panose="020B0609020204030204" pitchFamily="49" charset="0"/>
            </a:endParaRPr>
          </a:p>
          <a:p>
            <a:pPr>
              <a:lnSpc>
                <a:spcPts val="2320"/>
              </a:lnSpc>
            </a:pPr>
            <a:r>
              <a:rPr lang="en-US" sz="1600" dirty="0" smtClean="0">
                <a:solidFill>
                  <a:schemeClr val="tx1">
                    <a:lumMod val="50000"/>
                    <a:lumOff val="50000"/>
                  </a:schemeClr>
                </a:solidFill>
                <a:latin typeface="Consolas" panose="020B0609020204030204" pitchFamily="49" charset="0"/>
              </a:rPr>
              <a:t>0b</a:t>
            </a:r>
            <a:r>
              <a:rPr lang="en-US" sz="1600" dirty="0" smtClean="0">
                <a:latin typeface="Consolas" panose="020B0609020204030204" pitchFamily="49" charset="0"/>
              </a:rPr>
              <a:t>0101</a:t>
            </a:r>
            <a:endParaRPr lang="en-US" sz="1600" dirty="0">
              <a:latin typeface="Consolas" panose="020B0609020204030204" pitchFamily="49" charset="0"/>
            </a:endParaRPr>
          </a:p>
          <a:p>
            <a:pPr>
              <a:lnSpc>
                <a:spcPts val="2320"/>
              </a:lnSpc>
            </a:pPr>
            <a:r>
              <a:rPr lang="en-US" sz="1600" dirty="0" smtClean="0">
                <a:solidFill>
                  <a:schemeClr val="tx1">
                    <a:lumMod val="50000"/>
                    <a:lumOff val="50000"/>
                  </a:schemeClr>
                </a:solidFill>
                <a:latin typeface="Consolas" panose="020B0609020204030204" pitchFamily="49" charset="0"/>
              </a:rPr>
              <a:t>0b</a:t>
            </a:r>
            <a:r>
              <a:rPr lang="en-US" sz="1600" dirty="0" smtClean="0">
                <a:latin typeface="Consolas" panose="020B0609020204030204" pitchFamily="49" charset="0"/>
              </a:rPr>
              <a:t>0110</a:t>
            </a:r>
            <a:endParaRPr lang="en-US" sz="1600" dirty="0">
              <a:latin typeface="Consolas" panose="020B0609020204030204" pitchFamily="49" charset="0"/>
            </a:endParaRPr>
          </a:p>
          <a:p>
            <a:pPr>
              <a:lnSpc>
                <a:spcPts val="2320"/>
              </a:lnSpc>
            </a:pPr>
            <a:r>
              <a:rPr lang="en-US" sz="1600" dirty="0" smtClean="0">
                <a:solidFill>
                  <a:schemeClr val="tx1">
                    <a:lumMod val="50000"/>
                    <a:lumOff val="50000"/>
                  </a:schemeClr>
                </a:solidFill>
                <a:latin typeface="Consolas" panose="020B0609020204030204" pitchFamily="49" charset="0"/>
              </a:rPr>
              <a:t>0b</a:t>
            </a:r>
            <a:r>
              <a:rPr lang="en-US" sz="1600" dirty="0" smtClean="0">
                <a:latin typeface="Consolas" panose="020B0609020204030204" pitchFamily="49" charset="0"/>
              </a:rPr>
              <a:t>0111</a:t>
            </a:r>
            <a:endParaRPr lang="en-US" sz="1600" dirty="0">
              <a:latin typeface="Consolas" panose="020B0609020204030204" pitchFamily="49" charset="0"/>
            </a:endParaRPr>
          </a:p>
          <a:p>
            <a:pPr>
              <a:lnSpc>
                <a:spcPts val="2320"/>
              </a:lnSpc>
            </a:pPr>
            <a:r>
              <a:rPr lang="en-US" sz="1600" dirty="0" smtClean="0">
                <a:solidFill>
                  <a:schemeClr val="tx1">
                    <a:lumMod val="50000"/>
                    <a:lumOff val="50000"/>
                  </a:schemeClr>
                </a:solidFill>
                <a:latin typeface="Consolas" panose="020B0609020204030204" pitchFamily="49" charset="0"/>
              </a:rPr>
              <a:t>0b</a:t>
            </a:r>
            <a:r>
              <a:rPr lang="en-US" sz="1600" dirty="0" smtClean="0">
                <a:latin typeface="Consolas" panose="020B0609020204030204" pitchFamily="49" charset="0"/>
              </a:rPr>
              <a:t>1000</a:t>
            </a:r>
            <a:endParaRPr lang="en-US" sz="1600" dirty="0">
              <a:latin typeface="Consolas" panose="020B0609020204030204" pitchFamily="49" charset="0"/>
            </a:endParaRPr>
          </a:p>
          <a:p>
            <a:pPr>
              <a:lnSpc>
                <a:spcPts val="2320"/>
              </a:lnSpc>
            </a:pPr>
            <a:r>
              <a:rPr lang="en-US" sz="1600" dirty="0" smtClean="0">
                <a:solidFill>
                  <a:schemeClr val="tx1">
                    <a:lumMod val="50000"/>
                    <a:lumOff val="50000"/>
                  </a:schemeClr>
                </a:solidFill>
                <a:latin typeface="Consolas" panose="020B0609020204030204" pitchFamily="49" charset="0"/>
              </a:rPr>
              <a:t>0b</a:t>
            </a:r>
            <a:r>
              <a:rPr lang="en-US" sz="1600" dirty="0" smtClean="0">
                <a:latin typeface="Consolas" panose="020B0609020204030204" pitchFamily="49" charset="0"/>
              </a:rPr>
              <a:t>1001</a:t>
            </a:r>
            <a:endParaRPr lang="en-US" sz="1600" dirty="0">
              <a:latin typeface="Consolas" panose="020B0609020204030204" pitchFamily="49" charset="0"/>
            </a:endParaRPr>
          </a:p>
          <a:p>
            <a:pPr>
              <a:lnSpc>
                <a:spcPts val="2320"/>
              </a:lnSpc>
            </a:pPr>
            <a:r>
              <a:rPr lang="en-US" sz="1600" dirty="0" smtClean="0">
                <a:solidFill>
                  <a:schemeClr val="tx1">
                    <a:lumMod val="50000"/>
                    <a:lumOff val="50000"/>
                  </a:schemeClr>
                </a:solidFill>
                <a:latin typeface="Consolas" panose="020B0609020204030204" pitchFamily="49" charset="0"/>
              </a:rPr>
              <a:t>0b</a:t>
            </a:r>
            <a:r>
              <a:rPr lang="en-US" sz="1600" dirty="0" smtClean="0">
                <a:latin typeface="Consolas" panose="020B0609020204030204" pitchFamily="49" charset="0"/>
              </a:rPr>
              <a:t>1010</a:t>
            </a:r>
            <a:endParaRPr lang="en-US" sz="1600" dirty="0">
              <a:latin typeface="Consolas" panose="020B0609020204030204" pitchFamily="49" charset="0"/>
            </a:endParaRPr>
          </a:p>
          <a:p>
            <a:pPr>
              <a:lnSpc>
                <a:spcPts val="2320"/>
              </a:lnSpc>
            </a:pPr>
            <a:r>
              <a:rPr lang="en-US" sz="1600" dirty="0" smtClean="0">
                <a:solidFill>
                  <a:schemeClr val="tx1">
                    <a:lumMod val="50000"/>
                    <a:lumOff val="50000"/>
                  </a:schemeClr>
                </a:solidFill>
                <a:latin typeface="Consolas" panose="020B0609020204030204" pitchFamily="49" charset="0"/>
              </a:rPr>
              <a:t>0b</a:t>
            </a:r>
            <a:r>
              <a:rPr lang="en-US" sz="1600" dirty="0" smtClean="0">
                <a:latin typeface="Consolas" panose="020B0609020204030204" pitchFamily="49" charset="0"/>
              </a:rPr>
              <a:t>1011</a:t>
            </a:r>
            <a:endParaRPr lang="en-US" sz="1600" dirty="0">
              <a:latin typeface="Consolas" panose="020B0609020204030204" pitchFamily="49" charset="0"/>
            </a:endParaRPr>
          </a:p>
          <a:p>
            <a:pPr>
              <a:lnSpc>
                <a:spcPts val="2320"/>
              </a:lnSpc>
            </a:pPr>
            <a:r>
              <a:rPr lang="en-US" sz="1600" dirty="0" smtClean="0">
                <a:solidFill>
                  <a:schemeClr val="tx1">
                    <a:lumMod val="50000"/>
                    <a:lumOff val="50000"/>
                  </a:schemeClr>
                </a:solidFill>
                <a:latin typeface="Consolas" panose="020B0609020204030204" pitchFamily="49" charset="0"/>
              </a:rPr>
              <a:t>0b</a:t>
            </a:r>
            <a:r>
              <a:rPr lang="en-US" sz="1600" dirty="0" smtClean="0">
                <a:latin typeface="Consolas" panose="020B0609020204030204" pitchFamily="49" charset="0"/>
              </a:rPr>
              <a:t>1100</a:t>
            </a:r>
            <a:endParaRPr lang="en-US" sz="1600" dirty="0">
              <a:latin typeface="Consolas" panose="020B0609020204030204" pitchFamily="49" charset="0"/>
            </a:endParaRPr>
          </a:p>
          <a:p>
            <a:pPr>
              <a:lnSpc>
                <a:spcPts val="2320"/>
              </a:lnSpc>
            </a:pPr>
            <a:r>
              <a:rPr lang="en-US" sz="1600" dirty="0" smtClean="0">
                <a:solidFill>
                  <a:schemeClr val="tx1">
                    <a:lumMod val="50000"/>
                    <a:lumOff val="50000"/>
                  </a:schemeClr>
                </a:solidFill>
                <a:latin typeface="Consolas" panose="020B0609020204030204" pitchFamily="49" charset="0"/>
              </a:rPr>
              <a:t>0b</a:t>
            </a:r>
            <a:r>
              <a:rPr lang="en-US" sz="1600" dirty="0" smtClean="0">
                <a:latin typeface="Consolas" panose="020B0609020204030204" pitchFamily="49" charset="0"/>
              </a:rPr>
              <a:t>1101</a:t>
            </a:r>
            <a:endParaRPr lang="en-US" sz="1600" dirty="0">
              <a:latin typeface="Consolas" panose="020B0609020204030204" pitchFamily="49" charset="0"/>
            </a:endParaRPr>
          </a:p>
          <a:p>
            <a:pPr>
              <a:lnSpc>
                <a:spcPts val="2320"/>
              </a:lnSpc>
            </a:pPr>
            <a:r>
              <a:rPr lang="en-US" sz="1600" dirty="0" smtClean="0">
                <a:solidFill>
                  <a:schemeClr val="tx1">
                    <a:lumMod val="50000"/>
                    <a:lumOff val="50000"/>
                  </a:schemeClr>
                </a:solidFill>
                <a:latin typeface="Consolas" panose="020B0609020204030204" pitchFamily="49" charset="0"/>
              </a:rPr>
              <a:t>0b</a:t>
            </a:r>
            <a:r>
              <a:rPr lang="en-US" sz="1600" dirty="0" smtClean="0">
                <a:latin typeface="Consolas" panose="020B0609020204030204" pitchFamily="49" charset="0"/>
              </a:rPr>
              <a:t>1110</a:t>
            </a:r>
            <a:endParaRPr lang="en-US" sz="1600" dirty="0">
              <a:latin typeface="Consolas" panose="020B0609020204030204" pitchFamily="49" charset="0"/>
            </a:endParaRPr>
          </a:p>
          <a:p>
            <a:pPr>
              <a:lnSpc>
                <a:spcPts val="2320"/>
              </a:lnSpc>
            </a:pPr>
            <a:r>
              <a:rPr lang="en-US" sz="1600" dirty="0" smtClean="0">
                <a:solidFill>
                  <a:schemeClr val="tx1">
                    <a:lumMod val="50000"/>
                    <a:lumOff val="50000"/>
                  </a:schemeClr>
                </a:solidFill>
                <a:latin typeface="Consolas" panose="020B0609020204030204" pitchFamily="49" charset="0"/>
              </a:rPr>
              <a:t>0b</a:t>
            </a:r>
            <a:r>
              <a:rPr lang="en-US" sz="1600" dirty="0" smtClean="0">
                <a:latin typeface="Consolas" panose="020B0609020204030204" pitchFamily="49" charset="0"/>
              </a:rPr>
              <a:t>1111</a:t>
            </a:r>
            <a:endParaRPr lang="en-US" sz="1600" dirty="0">
              <a:latin typeface="Consolas" panose="020B0609020204030204" pitchFamily="49" charset="0"/>
            </a:endParaRPr>
          </a:p>
        </p:txBody>
      </p:sp>
    </p:spTree>
    <p:custDataLst>
      <p:tags r:id="rId1"/>
    </p:custDataLst>
    <p:extLst>
      <p:ext uri="{BB962C8B-B14F-4D97-AF65-F5344CB8AC3E}">
        <p14:creationId xmlns:p14="http://schemas.microsoft.com/office/powerpoint/2010/main" val="28478307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Converting binary to hexadecimal</a:t>
            </a:r>
            <a:endParaRPr lang="en-CA" dirty="0"/>
          </a:p>
        </p:txBody>
      </p:sp>
      <p:sp>
        <p:nvSpPr>
          <p:cNvPr id="3" name="Content Placeholder 2"/>
          <p:cNvSpPr>
            <a:spLocks noGrp="1"/>
          </p:cNvSpPr>
          <p:nvPr>
            <p:ph idx="1"/>
          </p:nvPr>
        </p:nvSpPr>
        <p:spPr/>
        <p:txBody>
          <a:bodyPr/>
          <a:lstStyle/>
          <a:p>
            <a:r>
              <a:rPr lang="en-US" dirty="0" smtClean="0"/>
              <a:t>We will only use hexadecimal to easily represent a binary number:</a:t>
            </a:r>
          </a:p>
          <a:p>
            <a:pPr lvl="1"/>
            <a:r>
              <a:rPr lang="en-US" dirty="0" smtClean="0"/>
              <a:t>To convert a binary number to hexadecimal:</a:t>
            </a:r>
          </a:p>
          <a:p>
            <a:pPr lvl="2"/>
            <a:r>
              <a:rPr lang="en-US" dirty="0" smtClean="0"/>
              <a:t>Split the binary number into groups of four</a:t>
            </a:r>
          </a:p>
          <a:p>
            <a:pPr marL="914400" lvl="2" indent="0">
              <a:buNone/>
            </a:pPr>
            <a:r>
              <a:rPr lang="en-US" dirty="0"/>
              <a:t> </a:t>
            </a:r>
            <a:r>
              <a:rPr lang="en-US" dirty="0" smtClean="0"/>
              <a:t>    starting at the least-significant bit</a:t>
            </a:r>
          </a:p>
          <a:p>
            <a:pPr lvl="3"/>
            <a:r>
              <a:rPr lang="en-US" dirty="0" smtClean="0"/>
              <a:t>Pad with zeros to the left if necessary</a:t>
            </a:r>
          </a:p>
          <a:p>
            <a:pPr lvl="3"/>
            <a:endParaRPr lang="en-US" dirty="0"/>
          </a:p>
          <a:p>
            <a:pPr lvl="3"/>
            <a:endParaRPr lang="en-US" dirty="0" smtClean="0"/>
          </a:p>
          <a:p>
            <a:pPr lvl="3"/>
            <a:endParaRPr lang="en-US" dirty="0"/>
          </a:p>
          <a:p>
            <a:pPr lvl="2"/>
            <a:r>
              <a:rPr lang="en-US" dirty="0" smtClean="0"/>
              <a:t>Replace each group of four bits with the</a:t>
            </a:r>
          </a:p>
          <a:p>
            <a:pPr marL="914400" lvl="2" indent="0">
              <a:buNone/>
            </a:pPr>
            <a:r>
              <a:rPr lang="en-US" dirty="0"/>
              <a:t> </a:t>
            </a:r>
            <a:r>
              <a:rPr lang="en-US" dirty="0" smtClean="0"/>
              <a:t>         corresponding hexadecimal digit</a:t>
            </a:r>
          </a:p>
          <a:p>
            <a:endParaRPr lang="en-US" dirty="0"/>
          </a:p>
          <a:p>
            <a:r>
              <a:rPr lang="en-US" dirty="0" smtClean="0"/>
              <a:t>Thus, in hexadecimal, this binary number is</a:t>
            </a:r>
          </a:p>
          <a:p>
            <a:pPr marL="0" indent="0">
              <a:buNone/>
            </a:pPr>
            <a:r>
              <a:rPr lang="en-US" dirty="0"/>
              <a:t>	</a:t>
            </a:r>
            <a:r>
              <a:rPr lang="en-US" dirty="0" smtClean="0"/>
              <a:t>	</a:t>
            </a:r>
            <a:r>
              <a:rPr lang="en-US" dirty="0" smtClean="0">
                <a:solidFill>
                  <a:schemeClr val="tx1">
                    <a:lumMod val="50000"/>
                    <a:lumOff val="50000"/>
                  </a:schemeClr>
                </a:solidFill>
                <a:latin typeface="Consolas" panose="020B0609020204030204" pitchFamily="49" charset="0"/>
              </a:rPr>
              <a:t>0x</a:t>
            </a:r>
            <a:r>
              <a:rPr lang="en-US" dirty="0" smtClean="0">
                <a:latin typeface="Consolas" panose="020B0609020204030204" pitchFamily="49" charset="0"/>
              </a:rPr>
              <a:t>15c68d2ea</a:t>
            </a:r>
            <a:endParaRPr lang="en-CA" dirty="0">
              <a:latin typeface="Consolas" panose="020B0609020204030204" pitchFamily="49" charset="0"/>
            </a:endParaRPr>
          </a:p>
          <a:p>
            <a:pPr lvl="3"/>
            <a:endParaRPr lang="en-CA" dirty="0"/>
          </a:p>
        </p:txBody>
      </p:sp>
      <p:sp>
        <p:nvSpPr>
          <p:cNvPr id="4" name="Rectangle 3"/>
          <p:cNvSpPr/>
          <p:nvPr/>
        </p:nvSpPr>
        <p:spPr>
          <a:xfrm>
            <a:off x="6948264" y="1988840"/>
            <a:ext cx="1643399" cy="4811574"/>
          </a:xfrm>
          <a:prstGeom prst="rect">
            <a:avLst/>
          </a:prstGeom>
        </p:spPr>
        <p:txBody>
          <a:bodyPr wrap="none">
            <a:spAutoFit/>
          </a:bodyPr>
          <a:lstStyle/>
          <a:p>
            <a:pPr marL="0" indent="0">
              <a:lnSpc>
                <a:spcPts val="2320"/>
              </a:lnSpc>
              <a:buNone/>
            </a:pPr>
            <a:r>
              <a:rPr lang="en-US" sz="1600" dirty="0" smtClean="0">
                <a:solidFill>
                  <a:schemeClr val="tx1">
                    <a:lumMod val="50000"/>
                    <a:lumOff val="50000"/>
                  </a:schemeClr>
                </a:solidFill>
                <a:latin typeface="Consolas" panose="020B0609020204030204" pitchFamily="49" charset="0"/>
              </a:rPr>
              <a:t>0x</a:t>
            </a:r>
            <a:r>
              <a:rPr lang="en-US" sz="1600" dirty="0" smtClean="0">
                <a:latin typeface="Consolas" panose="020B0609020204030204" pitchFamily="49" charset="0"/>
              </a:rPr>
              <a:t>0</a:t>
            </a:r>
            <a:r>
              <a:rPr lang="en-US" sz="1600" dirty="0" smtClean="0">
                <a:solidFill>
                  <a:schemeClr val="tx1">
                    <a:lumMod val="50000"/>
                    <a:lumOff val="50000"/>
                  </a:schemeClr>
                </a:solidFill>
                <a:latin typeface="Consolas" panose="020B0609020204030204" pitchFamily="49" charset="0"/>
              </a:rPr>
              <a:t>   0b</a:t>
            </a:r>
            <a:r>
              <a:rPr lang="en-US" sz="1600" dirty="0" smtClean="0">
                <a:latin typeface="Consolas" panose="020B0609020204030204" pitchFamily="49" charset="0"/>
              </a:rPr>
              <a:t>0000 </a:t>
            </a:r>
          </a:p>
          <a:p>
            <a:pPr marL="0" indent="0">
              <a:lnSpc>
                <a:spcPts val="2320"/>
              </a:lnSpc>
              <a:buNone/>
            </a:pPr>
            <a:r>
              <a:rPr lang="en-US" sz="1600" dirty="0" smtClean="0">
                <a:solidFill>
                  <a:schemeClr val="tx1">
                    <a:lumMod val="50000"/>
                    <a:lumOff val="50000"/>
                  </a:schemeClr>
                </a:solidFill>
                <a:latin typeface="Consolas" panose="020B0609020204030204" pitchFamily="49" charset="0"/>
              </a:rPr>
              <a:t>0x</a:t>
            </a:r>
            <a:r>
              <a:rPr lang="en-US" sz="1600" dirty="0" smtClean="0">
                <a:latin typeface="Consolas" panose="020B0609020204030204" pitchFamily="49" charset="0"/>
              </a:rPr>
              <a:t>1  </a:t>
            </a:r>
            <a:r>
              <a:rPr lang="en-US" sz="1600" dirty="0" smtClean="0">
                <a:solidFill>
                  <a:schemeClr val="tx1">
                    <a:lumMod val="50000"/>
                    <a:lumOff val="50000"/>
                  </a:schemeClr>
                </a:solidFill>
                <a:latin typeface="Consolas" panose="020B0609020204030204" pitchFamily="49" charset="0"/>
              </a:rPr>
              <a:t> 0b</a:t>
            </a:r>
            <a:r>
              <a:rPr lang="en-US" sz="1600" dirty="0" smtClean="0">
                <a:latin typeface="Consolas" panose="020B0609020204030204" pitchFamily="49" charset="0"/>
              </a:rPr>
              <a:t>0001</a:t>
            </a:r>
          </a:p>
          <a:p>
            <a:pPr>
              <a:lnSpc>
                <a:spcPts val="2320"/>
              </a:lnSpc>
            </a:pPr>
            <a:r>
              <a:rPr lang="en-US" sz="1600" dirty="0" smtClean="0">
                <a:solidFill>
                  <a:schemeClr val="tx1">
                    <a:lumMod val="50000"/>
                    <a:lumOff val="50000"/>
                  </a:schemeClr>
                </a:solidFill>
                <a:latin typeface="Consolas" panose="020B0609020204030204" pitchFamily="49" charset="0"/>
              </a:rPr>
              <a:t>0x</a:t>
            </a:r>
            <a:r>
              <a:rPr lang="en-US" sz="1600" dirty="0" smtClean="0">
                <a:latin typeface="Consolas" panose="020B0609020204030204" pitchFamily="49" charset="0"/>
              </a:rPr>
              <a:t>2</a:t>
            </a:r>
            <a:r>
              <a:rPr lang="en-US" sz="1600" dirty="0" smtClean="0">
                <a:solidFill>
                  <a:schemeClr val="tx1">
                    <a:lumMod val="50000"/>
                    <a:lumOff val="50000"/>
                  </a:schemeClr>
                </a:solidFill>
                <a:latin typeface="Consolas" panose="020B0609020204030204" pitchFamily="49" charset="0"/>
              </a:rPr>
              <a:t>   0b</a:t>
            </a:r>
            <a:r>
              <a:rPr lang="en-US" sz="1600" dirty="0" smtClean="0">
                <a:latin typeface="Consolas" panose="020B0609020204030204" pitchFamily="49" charset="0"/>
              </a:rPr>
              <a:t>0010</a:t>
            </a:r>
            <a:endParaRPr lang="en-US" sz="1600" dirty="0">
              <a:latin typeface="Consolas" panose="020B0609020204030204" pitchFamily="49" charset="0"/>
            </a:endParaRPr>
          </a:p>
          <a:p>
            <a:pPr>
              <a:lnSpc>
                <a:spcPts val="2320"/>
              </a:lnSpc>
            </a:pPr>
            <a:r>
              <a:rPr lang="en-US" sz="1600" dirty="0" smtClean="0">
                <a:solidFill>
                  <a:schemeClr val="tx1">
                    <a:lumMod val="50000"/>
                    <a:lumOff val="50000"/>
                  </a:schemeClr>
                </a:solidFill>
                <a:latin typeface="Consolas" panose="020B0609020204030204" pitchFamily="49" charset="0"/>
              </a:rPr>
              <a:t>0x</a:t>
            </a:r>
            <a:r>
              <a:rPr lang="en-US" sz="1600" dirty="0" smtClean="0">
                <a:latin typeface="Consolas" panose="020B0609020204030204" pitchFamily="49" charset="0"/>
              </a:rPr>
              <a:t>3</a:t>
            </a:r>
            <a:r>
              <a:rPr lang="en-US" sz="1600" dirty="0" smtClean="0">
                <a:solidFill>
                  <a:schemeClr val="tx1">
                    <a:lumMod val="50000"/>
                    <a:lumOff val="50000"/>
                  </a:schemeClr>
                </a:solidFill>
                <a:latin typeface="Consolas" panose="020B0609020204030204" pitchFamily="49" charset="0"/>
              </a:rPr>
              <a:t>   0b</a:t>
            </a:r>
            <a:r>
              <a:rPr lang="en-US" sz="1600" dirty="0" smtClean="0">
                <a:latin typeface="Consolas" panose="020B0609020204030204" pitchFamily="49" charset="0"/>
              </a:rPr>
              <a:t>0011</a:t>
            </a:r>
            <a:endParaRPr lang="en-US" sz="1600" dirty="0">
              <a:latin typeface="Consolas" panose="020B0609020204030204" pitchFamily="49" charset="0"/>
            </a:endParaRPr>
          </a:p>
          <a:p>
            <a:pPr>
              <a:lnSpc>
                <a:spcPts val="2320"/>
              </a:lnSpc>
            </a:pPr>
            <a:r>
              <a:rPr lang="en-US" sz="1600" dirty="0" smtClean="0">
                <a:solidFill>
                  <a:schemeClr val="tx1">
                    <a:lumMod val="50000"/>
                    <a:lumOff val="50000"/>
                  </a:schemeClr>
                </a:solidFill>
                <a:latin typeface="Consolas" panose="020B0609020204030204" pitchFamily="49" charset="0"/>
              </a:rPr>
              <a:t>0x</a:t>
            </a:r>
            <a:r>
              <a:rPr lang="en-US" sz="1600" dirty="0" smtClean="0">
                <a:latin typeface="Consolas" panose="020B0609020204030204" pitchFamily="49" charset="0"/>
              </a:rPr>
              <a:t>4  </a:t>
            </a:r>
            <a:r>
              <a:rPr lang="en-US" sz="1600" dirty="0" smtClean="0">
                <a:solidFill>
                  <a:schemeClr val="tx1">
                    <a:lumMod val="50000"/>
                    <a:lumOff val="50000"/>
                  </a:schemeClr>
                </a:solidFill>
                <a:latin typeface="Consolas" panose="020B0609020204030204" pitchFamily="49" charset="0"/>
              </a:rPr>
              <a:t> 0b</a:t>
            </a:r>
            <a:r>
              <a:rPr lang="en-US" sz="1600" dirty="0" smtClean="0">
                <a:latin typeface="Consolas" panose="020B0609020204030204" pitchFamily="49" charset="0"/>
              </a:rPr>
              <a:t>0100</a:t>
            </a:r>
            <a:endParaRPr lang="en-US" sz="1600" dirty="0">
              <a:latin typeface="Consolas" panose="020B0609020204030204" pitchFamily="49" charset="0"/>
            </a:endParaRPr>
          </a:p>
          <a:p>
            <a:pPr>
              <a:lnSpc>
                <a:spcPts val="2320"/>
              </a:lnSpc>
            </a:pPr>
            <a:r>
              <a:rPr lang="en-US" sz="1600" dirty="0" smtClean="0">
                <a:solidFill>
                  <a:schemeClr val="tx1">
                    <a:lumMod val="50000"/>
                    <a:lumOff val="50000"/>
                  </a:schemeClr>
                </a:solidFill>
                <a:latin typeface="Consolas" panose="020B0609020204030204" pitchFamily="49" charset="0"/>
              </a:rPr>
              <a:t>0x</a:t>
            </a:r>
            <a:r>
              <a:rPr lang="en-US" sz="1600" dirty="0" smtClean="0">
                <a:latin typeface="Consolas" panose="020B0609020204030204" pitchFamily="49" charset="0"/>
              </a:rPr>
              <a:t>5</a:t>
            </a:r>
            <a:r>
              <a:rPr lang="en-US" sz="1600" dirty="0" smtClean="0">
                <a:solidFill>
                  <a:schemeClr val="tx1">
                    <a:lumMod val="50000"/>
                    <a:lumOff val="50000"/>
                  </a:schemeClr>
                </a:solidFill>
                <a:latin typeface="Consolas" panose="020B0609020204030204" pitchFamily="49" charset="0"/>
              </a:rPr>
              <a:t>   0b</a:t>
            </a:r>
            <a:r>
              <a:rPr lang="en-US" sz="1600" dirty="0" smtClean="0">
                <a:latin typeface="Consolas" panose="020B0609020204030204" pitchFamily="49" charset="0"/>
              </a:rPr>
              <a:t>0101</a:t>
            </a:r>
            <a:endParaRPr lang="en-US" sz="1600" dirty="0">
              <a:latin typeface="Consolas" panose="020B0609020204030204" pitchFamily="49" charset="0"/>
            </a:endParaRPr>
          </a:p>
          <a:p>
            <a:pPr>
              <a:lnSpc>
                <a:spcPts val="2320"/>
              </a:lnSpc>
            </a:pPr>
            <a:r>
              <a:rPr lang="en-US" sz="1600" dirty="0" smtClean="0">
                <a:solidFill>
                  <a:schemeClr val="tx1">
                    <a:lumMod val="50000"/>
                    <a:lumOff val="50000"/>
                  </a:schemeClr>
                </a:solidFill>
                <a:latin typeface="Consolas" panose="020B0609020204030204" pitchFamily="49" charset="0"/>
              </a:rPr>
              <a:t>0x</a:t>
            </a:r>
            <a:r>
              <a:rPr lang="en-US" sz="1600" dirty="0" smtClean="0">
                <a:latin typeface="Consolas" panose="020B0609020204030204" pitchFamily="49" charset="0"/>
              </a:rPr>
              <a:t>6</a:t>
            </a:r>
            <a:r>
              <a:rPr lang="en-US" sz="1600" dirty="0" smtClean="0">
                <a:solidFill>
                  <a:schemeClr val="tx1">
                    <a:lumMod val="50000"/>
                    <a:lumOff val="50000"/>
                  </a:schemeClr>
                </a:solidFill>
                <a:latin typeface="Consolas" panose="020B0609020204030204" pitchFamily="49" charset="0"/>
              </a:rPr>
              <a:t>   0b</a:t>
            </a:r>
            <a:r>
              <a:rPr lang="en-US" sz="1600" dirty="0" smtClean="0">
                <a:latin typeface="Consolas" panose="020B0609020204030204" pitchFamily="49" charset="0"/>
              </a:rPr>
              <a:t>0110</a:t>
            </a:r>
            <a:endParaRPr lang="en-US" sz="1600" dirty="0">
              <a:latin typeface="Consolas" panose="020B0609020204030204" pitchFamily="49" charset="0"/>
            </a:endParaRPr>
          </a:p>
          <a:p>
            <a:pPr>
              <a:lnSpc>
                <a:spcPts val="2320"/>
              </a:lnSpc>
            </a:pPr>
            <a:r>
              <a:rPr lang="en-US" sz="1600" dirty="0" smtClean="0">
                <a:solidFill>
                  <a:schemeClr val="tx1">
                    <a:lumMod val="50000"/>
                    <a:lumOff val="50000"/>
                  </a:schemeClr>
                </a:solidFill>
                <a:latin typeface="Consolas" panose="020B0609020204030204" pitchFamily="49" charset="0"/>
              </a:rPr>
              <a:t>0x</a:t>
            </a:r>
            <a:r>
              <a:rPr lang="en-US" sz="1600" dirty="0">
                <a:latin typeface="Consolas" panose="020B0609020204030204" pitchFamily="49" charset="0"/>
              </a:rPr>
              <a:t>7</a:t>
            </a:r>
            <a:r>
              <a:rPr lang="en-US" sz="1600" dirty="0" smtClean="0">
                <a:solidFill>
                  <a:schemeClr val="tx1">
                    <a:lumMod val="50000"/>
                    <a:lumOff val="50000"/>
                  </a:schemeClr>
                </a:solidFill>
                <a:latin typeface="Consolas" panose="020B0609020204030204" pitchFamily="49" charset="0"/>
              </a:rPr>
              <a:t>   0b</a:t>
            </a:r>
            <a:r>
              <a:rPr lang="en-US" sz="1600" dirty="0" smtClean="0">
                <a:latin typeface="Consolas" panose="020B0609020204030204" pitchFamily="49" charset="0"/>
              </a:rPr>
              <a:t>0111</a:t>
            </a:r>
            <a:endParaRPr lang="en-US" sz="1600" dirty="0">
              <a:latin typeface="Consolas" panose="020B0609020204030204" pitchFamily="49" charset="0"/>
            </a:endParaRPr>
          </a:p>
          <a:p>
            <a:pPr>
              <a:lnSpc>
                <a:spcPts val="2320"/>
              </a:lnSpc>
            </a:pPr>
            <a:r>
              <a:rPr lang="en-US" sz="1600" dirty="0" smtClean="0">
                <a:solidFill>
                  <a:schemeClr val="tx1">
                    <a:lumMod val="50000"/>
                    <a:lumOff val="50000"/>
                  </a:schemeClr>
                </a:solidFill>
                <a:latin typeface="Consolas" panose="020B0609020204030204" pitchFamily="49" charset="0"/>
              </a:rPr>
              <a:t>0x</a:t>
            </a:r>
            <a:r>
              <a:rPr lang="en-US" sz="1600" dirty="0" smtClean="0">
                <a:latin typeface="Consolas" panose="020B0609020204030204" pitchFamily="49" charset="0"/>
              </a:rPr>
              <a:t>8</a:t>
            </a:r>
            <a:r>
              <a:rPr lang="en-US" sz="1600" dirty="0" smtClean="0">
                <a:solidFill>
                  <a:schemeClr val="tx1">
                    <a:lumMod val="50000"/>
                    <a:lumOff val="50000"/>
                  </a:schemeClr>
                </a:solidFill>
                <a:latin typeface="Consolas" panose="020B0609020204030204" pitchFamily="49" charset="0"/>
              </a:rPr>
              <a:t>   0b</a:t>
            </a:r>
            <a:r>
              <a:rPr lang="en-US" sz="1600" dirty="0" smtClean="0">
                <a:latin typeface="Consolas" panose="020B0609020204030204" pitchFamily="49" charset="0"/>
              </a:rPr>
              <a:t>1000</a:t>
            </a:r>
            <a:endParaRPr lang="en-US" sz="1600" dirty="0">
              <a:latin typeface="Consolas" panose="020B0609020204030204" pitchFamily="49" charset="0"/>
            </a:endParaRPr>
          </a:p>
          <a:p>
            <a:pPr>
              <a:lnSpc>
                <a:spcPts val="2320"/>
              </a:lnSpc>
            </a:pPr>
            <a:r>
              <a:rPr lang="en-US" sz="1600" dirty="0" smtClean="0">
                <a:solidFill>
                  <a:schemeClr val="tx1">
                    <a:lumMod val="50000"/>
                    <a:lumOff val="50000"/>
                  </a:schemeClr>
                </a:solidFill>
                <a:latin typeface="Consolas" panose="020B0609020204030204" pitchFamily="49" charset="0"/>
              </a:rPr>
              <a:t>0x</a:t>
            </a:r>
            <a:r>
              <a:rPr lang="en-US" sz="1600" dirty="0" smtClean="0">
                <a:latin typeface="Consolas" panose="020B0609020204030204" pitchFamily="49" charset="0"/>
              </a:rPr>
              <a:t>9</a:t>
            </a:r>
            <a:r>
              <a:rPr lang="en-US" sz="1600" dirty="0" smtClean="0">
                <a:solidFill>
                  <a:schemeClr val="tx1">
                    <a:lumMod val="50000"/>
                    <a:lumOff val="50000"/>
                  </a:schemeClr>
                </a:solidFill>
                <a:latin typeface="Consolas" panose="020B0609020204030204" pitchFamily="49" charset="0"/>
              </a:rPr>
              <a:t>   0b</a:t>
            </a:r>
            <a:r>
              <a:rPr lang="en-US" sz="1600" dirty="0" smtClean="0">
                <a:latin typeface="Consolas" panose="020B0609020204030204" pitchFamily="49" charset="0"/>
              </a:rPr>
              <a:t>1001</a:t>
            </a:r>
            <a:endParaRPr lang="en-US" sz="1600" dirty="0">
              <a:latin typeface="Consolas" panose="020B0609020204030204" pitchFamily="49" charset="0"/>
            </a:endParaRPr>
          </a:p>
          <a:p>
            <a:pPr>
              <a:lnSpc>
                <a:spcPts val="2320"/>
              </a:lnSpc>
            </a:pPr>
            <a:r>
              <a:rPr lang="en-US" sz="1600" dirty="0" smtClean="0">
                <a:solidFill>
                  <a:schemeClr val="tx1">
                    <a:lumMod val="50000"/>
                    <a:lumOff val="50000"/>
                  </a:schemeClr>
                </a:solidFill>
                <a:latin typeface="Consolas" panose="020B0609020204030204" pitchFamily="49" charset="0"/>
              </a:rPr>
              <a:t>0x</a:t>
            </a:r>
            <a:r>
              <a:rPr lang="en-US" sz="1600" dirty="0" smtClean="0">
                <a:latin typeface="Consolas" panose="020B0609020204030204" pitchFamily="49" charset="0"/>
              </a:rPr>
              <a:t>a</a:t>
            </a:r>
            <a:r>
              <a:rPr lang="en-US" sz="1600" dirty="0" smtClean="0">
                <a:solidFill>
                  <a:schemeClr val="tx1">
                    <a:lumMod val="50000"/>
                    <a:lumOff val="50000"/>
                  </a:schemeClr>
                </a:solidFill>
                <a:latin typeface="Consolas" panose="020B0609020204030204" pitchFamily="49" charset="0"/>
              </a:rPr>
              <a:t>   0b</a:t>
            </a:r>
            <a:r>
              <a:rPr lang="en-US" sz="1600" dirty="0" smtClean="0">
                <a:latin typeface="Consolas" panose="020B0609020204030204" pitchFamily="49" charset="0"/>
              </a:rPr>
              <a:t>1010</a:t>
            </a:r>
            <a:endParaRPr lang="en-US" sz="1600" dirty="0">
              <a:latin typeface="Consolas" panose="020B0609020204030204" pitchFamily="49" charset="0"/>
            </a:endParaRPr>
          </a:p>
          <a:p>
            <a:pPr>
              <a:lnSpc>
                <a:spcPts val="2320"/>
              </a:lnSpc>
            </a:pPr>
            <a:r>
              <a:rPr lang="en-US" sz="1600" dirty="0" smtClean="0">
                <a:solidFill>
                  <a:schemeClr val="tx1">
                    <a:lumMod val="50000"/>
                    <a:lumOff val="50000"/>
                  </a:schemeClr>
                </a:solidFill>
                <a:latin typeface="Consolas" panose="020B0609020204030204" pitchFamily="49" charset="0"/>
              </a:rPr>
              <a:t>0x</a:t>
            </a:r>
            <a:r>
              <a:rPr lang="en-US" sz="1600" dirty="0" smtClean="0">
                <a:latin typeface="Consolas" panose="020B0609020204030204" pitchFamily="49" charset="0"/>
              </a:rPr>
              <a:t>b</a:t>
            </a:r>
            <a:r>
              <a:rPr lang="en-US" sz="1600" dirty="0" smtClean="0">
                <a:solidFill>
                  <a:schemeClr val="tx1">
                    <a:lumMod val="50000"/>
                    <a:lumOff val="50000"/>
                  </a:schemeClr>
                </a:solidFill>
                <a:latin typeface="Consolas" panose="020B0609020204030204" pitchFamily="49" charset="0"/>
              </a:rPr>
              <a:t>   0b</a:t>
            </a:r>
            <a:r>
              <a:rPr lang="en-US" sz="1600" dirty="0" smtClean="0">
                <a:latin typeface="Consolas" panose="020B0609020204030204" pitchFamily="49" charset="0"/>
              </a:rPr>
              <a:t>1011</a:t>
            </a:r>
            <a:endParaRPr lang="en-US" sz="1600" dirty="0">
              <a:latin typeface="Consolas" panose="020B0609020204030204" pitchFamily="49" charset="0"/>
            </a:endParaRPr>
          </a:p>
          <a:p>
            <a:pPr>
              <a:lnSpc>
                <a:spcPts val="2320"/>
              </a:lnSpc>
            </a:pPr>
            <a:r>
              <a:rPr lang="en-US" sz="1600" dirty="0" smtClean="0">
                <a:solidFill>
                  <a:schemeClr val="tx1">
                    <a:lumMod val="50000"/>
                    <a:lumOff val="50000"/>
                  </a:schemeClr>
                </a:solidFill>
                <a:latin typeface="Consolas" panose="020B0609020204030204" pitchFamily="49" charset="0"/>
              </a:rPr>
              <a:t>0x</a:t>
            </a:r>
            <a:r>
              <a:rPr lang="en-US" sz="1600" dirty="0" smtClean="0">
                <a:latin typeface="Consolas" panose="020B0609020204030204" pitchFamily="49" charset="0"/>
              </a:rPr>
              <a:t>c</a:t>
            </a:r>
            <a:r>
              <a:rPr lang="en-US" sz="1600" dirty="0" smtClean="0">
                <a:solidFill>
                  <a:schemeClr val="tx1">
                    <a:lumMod val="50000"/>
                    <a:lumOff val="50000"/>
                  </a:schemeClr>
                </a:solidFill>
                <a:latin typeface="Consolas" panose="020B0609020204030204" pitchFamily="49" charset="0"/>
              </a:rPr>
              <a:t>   0b</a:t>
            </a:r>
            <a:r>
              <a:rPr lang="en-US" sz="1600" dirty="0" smtClean="0">
                <a:latin typeface="Consolas" panose="020B0609020204030204" pitchFamily="49" charset="0"/>
              </a:rPr>
              <a:t>1100</a:t>
            </a:r>
            <a:endParaRPr lang="en-US" sz="1600" dirty="0">
              <a:latin typeface="Consolas" panose="020B0609020204030204" pitchFamily="49" charset="0"/>
            </a:endParaRPr>
          </a:p>
          <a:p>
            <a:pPr>
              <a:lnSpc>
                <a:spcPts val="2320"/>
              </a:lnSpc>
            </a:pPr>
            <a:r>
              <a:rPr lang="en-US" sz="1600" dirty="0" smtClean="0">
                <a:solidFill>
                  <a:schemeClr val="tx1">
                    <a:lumMod val="50000"/>
                    <a:lumOff val="50000"/>
                  </a:schemeClr>
                </a:solidFill>
                <a:latin typeface="Consolas" panose="020B0609020204030204" pitchFamily="49" charset="0"/>
              </a:rPr>
              <a:t>0x</a:t>
            </a:r>
            <a:r>
              <a:rPr lang="en-US" sz="1600" dirty="0" smtClean="0">
                <a:latin typeface="Consolas" panose="020B0609020204030204" pitchFamily="49" charset="0"/>
              </a:rPr>
              <a:t>d</a:t>
            </a:r>
            <a:r>
              <a:rPr lang="en-US" sz="1600" dirty="0" smtClean="0">
                <a:solidFill>
                  <a:schemeClr val="tx1">
                    <a:lumMod val="50000"/>
                    <a:lumOff val="50000"/>
                  </a:schemeClr>
                </a:solidFill>
                <a:latin typeface="Consolas" panose="020B0609020204030204" pitchFamily="49" charset="0"/>
              </a:rPr>
              <a:t>   0b</a:t>
            </a:r>
            <a:r>
              <a:rPr lang="en-US" sz="1600" dirty="0" smtClean="0">
                <a:latin typeface="Consolas" panose="020B0609020204030204" pitchFamily="49" charset="0"/>
              </a:rPr>
              <a:t>1101</a:t>
            </a:r>
            <a:endParaRPr lang="en-US" sz="1600" dirty="0">
              <a:latin typeface="Consolas" panose="020B0609020204030204" pitchFamily="49" charset="0"/>
            </a:endParaRPr>
          </a:p>
          <a:p>
            <a:pPr>
              <a:lnSpc>
                <a:spcPts val="2320"/>
              </a:lnSpc>
            </a:pPr>
            <a:r>
              <a:rPr lang="en-US" sz="1600" dirty="0" smtClean="0">
                <a:solidFill>
                  <a:schemeClr val="tx1">
                    <a:lumMod val="50000"/>
                    <a:lumOff val="50000"/>
                  </a:schemeClr>
                </a:solidFill>
                <a:latin typeface="Consolas" panose="020B0609020204030204" pitchFamily="49" charset="0"/>
              </a:rPr>
              <a:t>0x</a:t>
            </a:r>
            <a:r>
              <a:rPr lang="en-US" sz="1600" dirty="0" smtClean="0">
                <a:latin typeface="Consolas" panose="020B0609020204030204" pitchFamily="49" charset="0"/>
              </a:rPr>
              <a:t>e</a:t>
            </a:r>
            <a:r>
              <a:rPr lang="en-US" sz="1600" dirty="0" smtClean="0">
                <a:solidFill>
                  <a:schemeClr val="tx1">
                    <a:lumMod val="50000"/>
                    <a:lumOff val="50000"/>
                  </a:schemeClr>
                </a:solidFill>
                <a:latin typeface="Consolas" panose="020B0609020204030204" pitchFamily="49" charset="0"/>
              </a:rPr>
              <a:t>   0b</a:t>
            </a:r>
            <a:r>
              <a:rPr lang="en-US" sz="1600" dirty="0" smtClean="0">
                <a:latin typeface="Consolas" panose="020B0609020204030204" pitchFamily="49" charset="0"/>
              </a:rPr>
              <a:t>1110</a:t>
            </a:r>
            <a:endParaRPr lang="en-US" sz="1600" dirty="0">
              <a:latin typeface="Consolas" panose="020B0609020204030204" pitchFamily="49" charset="0"/>
            </a:endParaRPr>
          </a:p>
          <a:p>
            <a:pPr>
              <a:lnSpc>
                <a:spcPts val="2320"/>
              </a:lnSpc>
            </a:pPr>
            <a:r>
              <a:rPr lang="en-US" sz="1600" dirty="0" smtClean="0">
                <a:solidFill>
                  <a:schemeClr val="tx1">
                    <a:lumMod val="50000"/>
                    <a:lumOff val="50000"/>
                  </a:schemeClr>
                </a:solidFill>
                <a:latin typeface="Consolas" panose="020B0609020204030204" pitchFamily="49" charset="0"/>
              </a:rPr>
              <a:t>0x</a:t>
            </a:r>
            <a:r>
              <a:rPr lang="en-US" sz="1600" dirty="0" smtClean="0">
                <a:latin typeface="Consolas" panose="020B0609020204030204" pitchFamily="49" charset="0"/>
              </a:rPr>
              <a:t>f</a:t>
            </a:r>
            <a:r>
              <a:rPr lang="en-US" sz="1600" dirty="0" smtClean="0">
                <a:solidFill>
                  <a:schemeClr val="tx1">
                    <a:lumMod val="50000"/>
                    <a:lumOff val="50000"/>
                  </a:schemeClr>
                </a:solidFill>
                <a:latin typeface="Consolas" panose="020B0609020204030204" pitchFamily="49" charset="0"/>
              </a:rPr>
              <a:t>   0b</a:t>
            </a:r>
            <a:r>
              <a:rPr lang="en-US" sz="1600" dirty="0" smtClean="0">
                <a:latin typeface="Consolas" panose="020B0609020204030204" pitchFamily="49" charset="0"/>
              </a:rPr>
              <a:t>1111</a:t>
            </a:r>
            <a:endParaRPr lang="en-US" sz="1600" dirty="0">
              <a:latin typeface="Consolas" panose="020B0609020204030204" pitchFamily="49" charset="0"/>
            </a:endParaRPr>
          </a:p>
        </p:txBody>
      </p:sp>
      <p:sp>
        <p:nvSpPr>
          <p:cNvPr id="5" name="Rectangle 4"/>
          <p:cNvSpPr/>
          <p:nvPr/>
        </p:nvSpPr>
        <p:spPr>
          <a:xfrm>
            <a:off x="1403648" y="3356992"/>
            <a:ext cx="4839786" cy="400110"/>
          </a:xfrm>
          <a:prstGeom prst="rect">
            <a:avLst/>
          </a:prstGeom>
        </p:spPr>
        <p:txBody>
          <a:bodyPr wrap="none">
            <a:spAutoFit/>
          </a:bodyPr>
          <a:lstStyle/>
          <a:p>
            <a:r>
              <a:rPr lang="en-US" sz="2000" dirty="0" smtClean="0">
                <a:latin typeface="Consolas" panose="020B0609020204030204" pitchFamily="49" charset="0"/>
              </a:rPr>
              <a:t>101011100011010001101001011101010</a:t>
            </a:r>
            <a:endParaRPr lang="en-CA" sz="2000" dirty="0"/>
          </a:p>
        </p:txBody>
      </p:sp>
      <p:sp>
        <p:nvSpPr>
          <p:cNvPr id="6" name="Rounded Rectangle 5"/>
          <p:cNvSpPr/>
          <p:nvPr/>
        </p:nvSpPr>
        <p:spPr>
          <a:xfrm>
            <a:off x="5525356" y="3374244"/>
            <a:ext cx="576064"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4966544" y="3374244"/>
            <a:ext cx="576064"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le 7"/>
          <p:cNvSpPr/>
          <p:nvPr/>
        </p:nvSpPr>
        <p:spPr>
          <a:xfrm>
            <a:off x="4407732" y="3374244"/>
            <a:ext cx="576064"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nvSpPr>
        <p:spPr>
          <a:xfrm>
            <a:off x="3848920" y="3374244"/>
            <a:ext cx="576064"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ounded Rectangle 9"/>
          <p:cNvSpPr/>
          <p:nvPr/>
        </p:nvSpPr>
        <p:spPr>
          <a:xfrm>
            <a:off x="3290108" y="3374244"/>
            <a:ext cx="576064"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ounded Rectangle 10"/>
          <p:cNvSpPr/>
          <p:nvPr/>
        </p:nvSpPr>
        <p:spPr>
          <a:xfrm>
            <a:off x="2731296" y="3374244"/>
            <a:ext cx="576064"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ounded Rectangle 11"/>
          <p:cNvSpPr/>
          <p:nvPr/>
        </p:nvSpPr>
        <p:spPr>
          <a:xfrm>
            <a:off x="2172484" y="3374244"/>
            <a:ext cx="576064"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ounded Rectangle 12"/>
          <p:cNvSpPr/>
          <p:nvPr/>
        </p:nvSpPr>
        <p:spPr>
          <a:xfrm>
            <a:off x="1613672" y="3374244"/>
            <a:ext cx="576064"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ounded Rectangle 13"/>
          <p:cNvSpPr/>
          <p:nvPr/>
        </p:nvSpPr>
        <p:spPr>
          <a:xfrm>
            <a:off x="1054860" y="3374244"/>
            <a:ext cx="576064"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984197" y="3353161"/>
            <a:ext cx="607859" cy="400110"/>
          </a:xfrm>
          <a:prstGeom prst="rect">
            <a:avLst/>
          </a:prstGeom>
        </p:spPr>
        <p:txBody>
          <a:bodyPr wrap="none">
            <a:spAutoFit/>
          </a:bodyPr>
          <a:lstStyle/>
          <a:p>
            <a:r>
              <a:rPr lang="en-US" sz="2000" dirty="0" smtClean="0">
                <a:latin typeface="Consolas" panose="020B0609020204030204" pitchFamily="49" charset="0"/>
              </a:rPr>
              <a:t>000</a:t>
            </a:r>
            <a:endParaRPr lang="en-CA" sz="2000" dirty="0"/>
          </a:p>
        </p:txBody>
      </p:sp>
      <p:sp>
        <p:nvSpPr>
          <p:cNvPr id="16" name="Rectangle 15"/>
          <p:cNvSpPr/>
          <p:nvPr/>
        </p:nvSpPr>
        <p:spPr>
          <a:xfrm>
            <a:off x="5650523" y="3757102"/>
            <a:ext cx="325730" cy="400110"/>
          </a:xfrm>
          <a:prstGeom prst="rect">
            <a:avLst/>
          </a:prstGeom>
        </p:spPr>
        <p:txBody>
          <a:bodyPr wrap="none">
            <a:spAutoFit/>
          </a:bodyPr>
          <a:lstStyle/>
          <a:p>
            <a:r>
              <a:rPr lang="en-US" sz="2000" dirty="0" smtClean="0">
                <a:latin typeface="Consolas" panose="020B0609020204030204" pitchFamily="49" charset="0"/>
              </a:rPr>
              <a:t>a</a:t>
            </a:r>
            <a:endParaRPr lang="en-CA" sz="2000" dirty="0"/>
          </a:p>
        </p:txBody>
      </p:sp>
      <p:sp>
        <p:nvSpPr>
          <p:cNvPr id="17" name="Rounded Rectangle 16"/>
          <p:cNvSpPr/>
          <p:nvPr/>
        </p:nvSpPr>
        <p:spPr>
          <a:xfrm>
            <a:off x="6939638" y="4923916"/>
            <a:ext cx="1512168"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5119186" y="3760162"/>
            <a:ext cx="325730" cy="400110"/>
          </a:xfrm>
          <a:prstGeom prst="rect">
            <a:avLst/>
          </a:prstGeom>
        </p:spPr>
        <p:txBody>
          <a:bodyPr wrap="none">
            <a:spAutoFit/>
          </a:bodyPr>
          <a:lstStyle/>
          <a:p>
            <a:r>
              <a:rPr lang="en-US" sz="2000" dirty="0" smtClean="0">
                <a:latin typeface="Consolas" panose="020B0609020204030204" pitchFamily="49" charset="0"/>
              </a:rPr>
              <a:t>e</a:t>
            </a:r>
            <a:endParaRPr lang="en-CA" sz="2000" dirty="0"/>
          </a:p>
        </p:txBody>
      </p:sp>
      <p:sp>
        <p:nvSpPr>
          <p:cNvPr id="19" name="Rounded Rectangle 18"/>
          <p:cNvSpPr/>
          <p:nvPr/>
        </p:nvSpPr>
        <p:spPr>
          <a:xfrm>
            <a:off x="6941235" y="6093296"/>
            <a:ext cx="1512168"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4572000" y="3751536"/>
            <a:ext cx="325730" cy="400110"/>
          </a:xfrm>
          <a:prstGeom prst="rect">
            <a:avLst/>
          </a:prstGeom>
        </p:spPr>
        <p:txBody>
          <a:bodyPr wrap="none">
            <a:spAutoFit/>
          </a:bodyPr>
          <a:lstStyle/>
          <a:p>
            <a:r>
              <a:rPr lang="en-US" sz="2000" dirty="0" smtClean="0">
                <a:latin typeface="Consolas" panose="020B0609020204030204" pitchFamily="49" charset="0"/>
              </a:rPr>
              <a:t>2</a:t>
            </a:r>
            <a:endParaRPr lang="en-CA" sz="2000" dirty="0"/>
          </a:p>
        </p:txBody>
      </p:sp>
      <p:sp>
        <p:nvSpPr>
          <p:cNvPr id="21" name="Rounded Rectangle 20"/>
          <p:cNvSpPr/>
          <p:nvPr/>
        </p:nvSpPr>
        <p:spPr>
          <a:xfrm>
            <a:off x="6970749" y="2576530"/>
            <a:ext cx="1512168"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3966864" y="3748970"/>
            <a:ext cx="325730" cy="400110"/>
          </a:xfrm>
          <a:prstGeom prst="rect">
            <a:avLst/>
          </a:prstGeom>
        </p:spPr>
        <p:txBody>
          <a:bodyPr wrap="none">
            <a:spAutoFit/>
          </a:bodyPr>
          <a:lstStyle/>
          <a:p>
            <a:r>
              <a:rPr lang="en-US" sz="2000" dirty="0" smtClean="0">
                <a:latin typeface="Consolas" panose="020B0609020204030204" pitchFamily="49" charset="0"/>
              </a:rPr>
              <a:t>d</a:t>
            </a:r>
            <a:endParaRPr lang="en-CA" sz="2000" dirty="0"/>
          </a:p>
        </p:txBody>
      </p:sp>
      <p:sp>
        <p:nvSpPr>
          <p:cNvPr id="23" name="Rounded Rectangle 22"/>
          <p:cNvSpPr/>
          <p:nvPr/>
        </p:nvSpPr>
        <p:spPr>
          <a:xfrm>
            <a:off x="6970749" y="5805264"/>
            <a:ext cx="1512168"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3445556" y="3748970"/>
            <a:ext cx="325730" cy="400110"/>
          </a:xfrm>
          <a:prstGeom prst="rect">
            <a:avLst/>
          </a:prstGeom>
        </p:spPr>
        <p:txBody>
          <a:bodyPr wrap="none">
            <a:spAutoFit/>
          </a:bodyPr>
          <a:lstStyle/>
          <a:p>
            <a:r>
              <a:rPr lang="en-US" sz="2000" dirty="0" smtClean="0">
                <a:latin typeface="Consolas" panose="020B0609020204030204" pitchFamily="49" charset="0"/>
              </a:rPr>
              <a:t>8</a:t>
            </a:r>
            <a:endParaRPr lang="en-CA" sz="2000" dirty="0"/>
          </a:p>
        </p:txBody>
      </p:sp>
      <p:sp>
        <p:nvSpPr>
          <p:cNvPr id="25" name="Rounded Rectangle 24"/>
          <p:cNvSpPr/>
          <p:nvPr/>
        </p:nvSpPr>
        <p:spPr>
          <a:xfrm>
            <a:off x="6982569" y="4333166"/>
            <a:ext cx="1512168"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2878118" y="3748970"/>
            <a:ext cx="325730" cy="400110"/>
          </a:xfrm>
          <a:prstGeom prst="rect">
            <a:avLst/>
          </a:prstGeom>
        </p:spPr>
        <p:txBody>
          <a:bodyPr wrap="none">
            <a:spAutoFit/>
          </a:bodyPr>
          <a:lstStyle/>
          <a:p>
            <a:r>
              <a:rPr lang="en-US" sz="2000" dirty="0" smtClean="0">
                <a:latin typeface="Consolas" panose="020B0609020204030204" pitchFamily="49" charset="0"/>
              </a:rPr>
              <a:t>6</a:t>
            </a:r>
            <a:endParaRPr lang="en-CA" sz="2000" dirty="0"/>
          </a:p>
        </p:txBody>
      </p:sp>
      <p:sp>
        <p:nvSpPr>
          <p:cNvPr id="27" name="Rounded Rectangle 26"/>
          <p:cNvSpPr/>
          <p:nvPr/>
        </p:nvSpPr>
        <p:spPr>
          <a:xfrm>
            <a:off x="6965511" y="3742910"/>
            <a:ext cx="1512168"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2302054" y="3748970"/>
            <a:ext cx="325730" cy="400110"/>
          </a:xfrm>
          <a:prstGeom prst="rect">
            <a:avLst/>
          </a:prstGeom>
        </p:spPr>
        <p:txBody>
          <a:bodyPr wrap="none">
            <a:spAutoFit/>
          </a:bodyPr>
          <a:lstStyle/>
          <a:p>
            <a:r>
              <a:rPr lang="en-US" sz="2000" dirty="0" smtClean="0">
                <a:latin typeface="Consolas" panose="020B0609020204030204" pitchFamily="49" charset="0"/>
              </a:rPr>
              <a:t>c</a:t>
            </a:r>
            <a:endParaRPr lang="en-CA" sz="2000" dirty="0"/>
          </a:p>
        </p:txBody>
      </p:sp>
      <p:sp>
        <p:nvSpPr>
          <p:cNvPr id="29" name="Rounded Rectangle 28"/>
          <p:cNvSpPr/>
          <p:nvPr/>
        </p:nvSpPr>
        <p:spPr>
          <a:xfrm>
            <a:off x="6948264" y="5471102"/>
            <a:ext cx="1512168"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1763688" y="3748970"/>
            <a:ext cx="325730" cy="400110"/>
          </a:xfrm>
          <a:prstGeom prst="rect">
            <a:avLst/>
          </a:prstGeom>
        </p:spPr>
        <p:txBody>
          <a:bodyPr wrap="none">
            <a:spAutoFit/>
          </a:bodyPr>
          <a:lstStyle/>
          <a:p>
            <a:r>
              <a:rPr lang="en-US" sz="2000" dirty="0" smtClean="0">
                <a:latin typeface="Consolas" panose="020B0609020204030204" pitchFamily="49" charset="0"/>
              </a:rPr>
              <a:t>5</a:t>
            </a:r>
            <a:endParaRPr lang="en-CA" sz="2000" dirty="0"/>
          </a:p>
        </p:txBody>
      </p:sp>
      <p:sp>
        <p:nvSpPr>
          <p:cNvPr id="31" name="Rounded Rectangle 30"/>
          <p:cNvSpPr/>
          <p:nvPr/>
        </p:nvSpPr>
        <p:spPr>
          <a:xfrm>
            <a:off x="6968710" y="3457878"/>
            <a:ext cx="1512168"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1187624" y="3748970"/>
            <a:ext cx="325730" cy="400110"/>
          </a:xfrm>
          <a:prstGeom prst="rect">
            <a:avLst/>
          </a:prstGeom>
        </p:spPr>
        <p:txBody>
          <a:bodyPr wrap="none">
            <a:spAutoFit/>
          </a:bodyPr>
          <a:lstStyle/>
          <a:p>
            <a:r>
              <a:rPr lang="en-US" sz="2000" dirty="0" smtClean="0">
                <a:latin typeface="Consolas" panose="020B0609020204030204" pitchFamily="49" charset="0"/>
              </a:rPr>
              <a:t>1</a:t>
            </a:r>
            <a:endParaRPr lang="en-CA" sz="2000" dirty="0"/>
          </a:p>
        </p:txBody>
      </p:sp>
      <p:sp>
        <p:nvSpPr>
          <p:cNvPr id="33" name="Rounded Rectangle 32"/>
          <p:cNvSpPr/>
          <p:nvPr/>
        </p:nvSpPr>
        <p:spPr>
          <a:xfrm>
            <a:off x="6946103" y="2276872"/>
            <a:ext cx="1512168"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20341069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19"/>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21"/>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23"/>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25"/>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7"/>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6"/>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1" nodeType="clickEffect">
                                  <p:stCondLst>
                                    <p:cond delay="0"/>
                                  </p:stCondLst>
                                  <p:childTnLst>
                                    <p:set>
                                      <p:cBhvr>
                                        <p:cTn id="118" dur="1" fill="hold">
                                          <p:stCondLst>
                                            <p:cond delay="0"/>
                                          </p:stCondLst>
                                        </p:cTn>
                                        <p:tgtEl>
                                          <p:spTgt spid="27"/>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29"/>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28"/>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xit" presetSubtype="0" fill="hold" grpId="1" nodeType="clickEffect">
                                  <p:stCondLst>
                                    <p:cond delay="0"/>
                                  </p:stCondLst>
                                  <p:childTnLst>
                                    <p:set>
                                      <p:cBhvr>
                                        <p:cTn id="130" dur="1" fill="hold">
                                          <p:stCondLst>
                                            <p:cond delay="0"/>
                                          </p:stCondLst>
                                        </p:cTn>
                                        <p:tgtEl>
                                          <p:spTgt spid="29"/>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31"/>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30"/>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xit" presetSubtype="0" fill="hold" grpId="1" nodeType="clickEffect">
                                  <p:stCondLst>
                                    <p:cond delay="0"/>
                                  </p:stCondLst>
                                  <p:childTnLst>
                                    <p:set>
                                      <p:cBhvr>
                                        <p:cTn id="142" dur="1" fill="hold">
                                          <p:stCondLst>
                                            <p:cond delay="0"/>
                                          </p:stCondLst>
                                        </p:cTn>
                                        <p:tgtEl>
                                          <p:spTgt spid="31"/>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33"/>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32"/>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xit" presetSubtype="0" fill="hold" grpId="1" nodeType="clickEffect">
                                  <p:stCondLst>
                                    <p:cond delay="0"/>
                                  </p:stCondLst>
                                  <p:childTnLst>
                                    <p:set>
                                      <p:cBhvr>
                                        <p:cTn id="154" dur="1" fill="hold">
                                          <p:stCondLst>
                                            <p:cond delay="0"/>
                                          </p:stCondLst>
                                        </p:cTn>
                                        <p:tgtEl>
                                          <p:spTgt spid="33"/>
                                        </p:tgtEl>
                                        <p:attrNameLst>
                                          <p:attrName>style.visibility</p:attrName>
                                        </p:attrNameLst>
                                      </p:cBhvr>
                                      <p:to>
                                        <p:strVal val="hidden"/>
                                      </p:to>
                                    </p:set>
                                  </p:childTnLst>
                                </p:cTn>
                              </p:par>
                              <p:par>
                                <p:cTn id="155" presetID="1" presetClass="entr" presetSubtype="0" fill="hold" nodeType="withEffect">
                                  <p:stCondLst>
                                    <p:cond delay="0"/>
                                  </p:stCondLst>
                                  <p:childTnLst>
                                    <p:set>
                                      <p:cBhvr>
                                        <p:cTn id="156" dur="1" fill="hold">
                                          <p:stCondLst>
                                            <p:cond delay="0"/>
                                          </p:stCondLst>
                                        </p:cTn>
                                        <p:tgtEl>
                                          <p:spTgt spid="3">
                                            <p:txEl>
                                              <p:pRg st="11" end="11"/>
                                            </p:txEl>
                                          </p:spTgt>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animBg="1"/>
      <p:bldP spid="17" grpId="1" animBg="1"/>
      <p:bldP spid="18" grpId="0"/>
      <p:bldP spid="19" grpId="0" animBg="1"/>
      <p:bldP spid="19" grpId="1" animBg="1"/>
      <p:bldP spid="20" grpId="0"/>
      <p:bldP spid="21" grpId="0" animBg="1"/>
      <p:bldP spid="21" grpId="1" animBg="1"/>
      <p:bldP spid="22" grpId="0"/>
      <p:bldP spid="23" grpId="0" animBg="1"/>
      <p:bldP spid="23" grpId="1" animBg="1"/>
      <p:bldP spid="24" grpId="0"/>
      <p:bldP spid="25" grpId="0" animBg="1"/>
      <p:bldP spid="25" grpId="1" animBg="1"/>
      <p:bldP spid="26" grpId="0"/>
      <p:bldP spid="27" grpId="0" animBg="1"/>
      <p:bldP spid="27" grpId="1" animBg="1"/>
      <p:bldP spid="28" grpId="0"/>
      <p:bldP spid="29" grpId="0" animBg="1"/>
      <p:bldP spid="29" grpId="1" animBg="1"/>
      <p:bldP spid="30" grpId="0"/>
      <p:bldP spid="31" grpId="0" animBg="1"/>
      <p:bldP spid="31" grpId="1" animBg="1"/>
      <p:bldP spid="32" grpId="0"/>
      <p:bldP spid="33" grpId="0" animBg="1"/>
      <p:bldP spid="3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Converting hexadecimal to binary</a:t>
            </a:r>
            <a:endParaRPr lang="en-CA" dirty="0"/>
          </a:p>
        </p:txBody>
      </p:sp>
      <p:sp>
        <p:nvSpPr>
          <p:cNvPr id="3" name="Content Placeholder 2"/>
          <p:cNvSpPr>
            <a:spLocks noGrp="1"/>
          </p:cNvSpPr>
          <p:nvPr>
            <p:ph idx="1"/>
          </p:nvPr>
        </p:nvSpPr>
        <p:spPr/>
        <p:txBody>
          <a:bodyPr/>
          <a:lstStyle/>
          <a:p>
            <a:r>
              <a:rPr lang="en-US" dirty="0" smtClean="0"/>
              <a:t>We can easily convert a hexadecimal number back to binary:</a:t>
            </a:r>
          </a:p>
          <a:p>
            <a:pPr lvl="1"/>
            <a:r>
              <a:rPr lang="en-US" dirty="0" smtClean="0"/>
              <a:t>To convert a hexadecimal number to binary:</a:t>
            </a:r>
          </a:p>
          <a:p>
            <a:pPr lvl="2"/>
            <a:r>
              <a:rPr lang="en-US" dirty="0" smtClean="0"/>
              <a:t>Replace each hexadecimal digit with its</a:t>
            </a:r>
          </a:p>
          <a:p>
            <a:pPr marL="914400" lvl="2" indent="0">
              <a:buNone/>
            </a:pPr>
            <a:r>
              <a:rPr lang="en-US" dirty="0"/>
              <a:t>	</a:t>
            </a:r>
            <a:r>
              <a:rPr lang="en-US" dirty="0" smtClean="0"/>
              <a:t>corresponding four bits</a:t>
            </a:r>
          </a:p>
          <a:p>
            <a:pPr lvl="3"/>
            <a:endParaRPr lang="en-US" dirty="0"/>
          </a:p>
          <a:p>
            <a:pPr lvl="3"/>
            <a:endParaRPr lang="en-US" dirty="0" smtClean="0"/>
          </a:p>
          <a:p>
            <a:pPr lvl="3"/>
            <a:endParaRPr lang="en-US" dirty="0"/>
          </a:p>
          <a:p>
            <a:endParaRPr lang="en-US" dirty="0" smtClean="0"/>
          </a:p>
          <a:p>
            <a:endParaRPr lang="en-US" dirty="0"/>
          </a:p>
          <a:p>
            <a:r>
              <a:rPr lang="en-US" dirty="0" smtClean="0"/>
              <a:t>Thus, in binary, this hexadecimal number is</a:t>
            </a:r>
          </a:p>
          <a:p>
            <a:pPr marL="0" indent="0">
              <a:buNone/>
            </a:pPr>
            <a:r>
              <a:rPr lang="en-US" dirty="0"/>
              <a:t>	</a:t>
            </a:r>
            <a:r>
              <a:rPr lang="en-US" dirty="0" smtClean="0">
                <a:solidFill>
                  <a:schemeClr val="tx1">
                    <a:lumMod val="50000"/>
                    <a:lumOff val="50000"/>
                  </a:schemeClr>
                </a:solidFill>
                <a:latin typeface="Consolas" panose="020B0609020204030204" pitchFamily="49" charset="0"/>
              </a:rPr>
              <a:t>0b</a:t>
            </a:r>
            <a:r>
              <a:rPr lang="en-US" dirty="0" smtClean="0">
                <a:latin typeface="Consolas" panose="020B0609020204030204" pitchFamily="49" charset="0"/>
              </a:rPr>
              <a:t>11111111101000110000011110111000</a:t>
            </a:r>
            <a:endParaRPr lang="en-CA" dirty="0">
              <a:latin typeface="Consolas" panose="020B0609020204030204" pitchFamily="49" charset="0"/>
            </a:endParaRPr>
          </a:p>
          <a:p>
            <a:pPr lvl="3"/>
            <a:endParaRPr lang="en-CA" dirty="0"/>
          </a:p>
        </p:txBody>
      </p:sp>
      <p:sp>
        <p:nvSpPr>
          <p:cNvPr id="4" name="Rectangle 3"/>
          <p:cNvSpPr/>
          <p:nvPr/>
        </p:nvSpPr>
        <p:spPr>
          <a:xfrm>
            <a:off x="6948264" y="1988840"/>
            <a:ext cx="1643399" cy="4811574"/>
          </a:xfrm>
          <a:prstGeom prst="rect">
            <a:avLst/>
          </a:prstGeom>
        </p:spPr>
        <p:txBody>
          <a:bodyPr wrap="none">
            <a:spAutoFit/>
          </a:bodyPr>
          <a:lstStyle/>
          <a:p>
            <a:pPr marL="0" indent="0">
              <a:lnSpc>
                <a:spcPts val="2320"/>
              </a:lnSpc>
              <a:buNone/>
            </a:pPr>
            <a:r>
              <a:rPr lang="en-US" sz="1600" dirty="0" smtClean="0">
                <a:solidFill>
                  <a:schemeClr val="tx1">
                    <a:lumMod val="50000"/>
                    <a:lumOff val="50000"/>
                  </a:schemeClr>
                </a:solidFill>
                <a:latin typeface="Consolas" panose="020B0609020204030204" pitchFamily="49" charset="0"/>
              </a:rPr>
              <a:t>0x</a:t>
            </a:r>
            <a:r>
              <a:rPr lang="en-US" sz="1600" dirty="0" smtClean="0">
                <a:latin typeface="Consolas" panose="020B0609020204030204" pitchFamily="49" charset="0"/>
              </a:rPr>
              <a:t>0</a:t>
            </a:r>
            <a:r>
              <a:rPr lang="en-US" sz="1600" dirty="0" smtClean="0">
                <a:solidFill>
                  <a:schemeClr val="tx1">
                    <a:lumMod val="50000"/>
                    <a:lumOff val="50000"/>
                  </a:schemeClr>
                </a:solidFill>
                <a:latin typeface="Consolas" panose="020B0609020204030204" pitchFamily="49" charset="0"/>
              </a:rPr>
              <a:t>   0b</a:t>
            </a:r>
            <a:r>
              <a:rPr lang="en-US" sz="1600" dirty="0" smtClean="0">
                <a:latin typeface="Consolas" panose="020B0609020204030204" pitchFamily="49" charset="0"/>
              </a:rPr>
              <a:t>0000 </a:t>
            </a:r>
          </a:p>
          <a:p>
            <a:pPr marL="0" indent="0">
              <a:lnSpc>
                <a:spcPts val="2320"/>
              </a:lnSpc>
              <a:buNone/>
            </a:pPr>
            <a:r>
              <a:rPr lang="en-US" sz="1600" dirty="0" smtClean="0">
                <a:solidFill>
                  <a:schemeClr val="tx1">
                    <a:lumMod val="50000"/>
                    <a:lumOff val="50000"/>
                  </a:schemeClr>
                </a:solidFill>
                <a:latin typeface="Consolas" panose="020B0609020204030204" pitchFamily="49" charset="0"/>
              </a:rPr>
              <a:t>0x</a:t>
            </a:r>
            <a:r>
              <a:rPr lang="en-US" sz="1600" dirty="0" smtClean="0">
                <a:latin typeface="Consolas" panose="020B0609020204030204" pitchFamily="49" charset="0"/>
              </a:rPr>
              <a:t>1  </a:t>
            </a:r>
            <a:r>
              <a:rPr lang="en-US" sz="1600" dirty="0" smtClean="0">
                <a:solidFill>
                  <a:schemeClr val="tx1">
                    <a:lumMod val="50000"/>
                    <a:lumOff val="50000"/>
                  </a:schemeClr>
                </a:solidFill>
                <a:latin typeface="Consolas" panose="020B0609020204030204" pitchFamily="49" charset="0"/>
              </a:rPr>
              <a:t> 0b</a:t>
            </a:r>
            <a:r>
              <a:rPr lang="en-US" sz="1600" dirty="0" smtClean="0">
                <a:latin typeface="Consolas" panose="020B0609020204030204" pitchFamily="49" charset="0"/>
              </a:rPr>
              <a:t>0001</a:t>
            </a:r>
          </a:p>
          <a:p>
            <a:pPr>
              <a:lnSpc>
                <a:spcPts val="2320"/>
              </a:lnSpc>
            </a:pPr>
            <a:r>
              <a:rPr lang="en-US" sz="1600" dirty="0" smtClean="0">
                <a:solidFill>
                  <a:schemeClr val="tx1">
                    <a:lumMod val="50000"/>
                    <a:lumOff val="50000"/>
                  </a:schemeClr>
                </a:solidFill>
                <a:latin typeface="Consolas" panose="020B0609020204030204" pitchFamily="49" charset="0"/>
              </a:rPr>
              <a:t>0x</a:t>
            </a:r>
            <a:r>
              <a:rPr lang="en-US" sz="1600" dirty="0" smtClean="0">
                <a:latin typeface="Consolas" panose="020B0609020204030204" pitchFamily="49" charset="0"/>
              </a:rPr>
              <a:t>2</a:t>
            </a:r>
            <a:r>
              <a:rPr lang="en-US" sz="1600" dirty="0" smtClean="0">
                <a:solidFill>
                  <a:schemeClr val="tx1">
                    <a:lumMod val="50000"/>
                    <a:lumOff val="50000"/>
                  </a:schemeClr>
                </a:solidFill>
                <a:latin typeface="Consolas" panose="020B0609020204030204" pitchFamily="49" charset="0"/>
              </a:rPr>
              <a:t>   0b</a:t>
            </a:r>
            <a:r>
              <a:rPr lang="en-US" sz="1600" dirty="0" smtClean="0">
                <a:latin typeface="Consolas" panose="020B0609020204030204" pitchFamily="49" charset="0"/>
              </a:rPr>
              <a:t>0010</a:t>
            </a:r>
            <a:endParaRPr lang="en-US" sz="1600" dirty="0">
              <a:latin typeface="Consolas" panose="020B0609020204030204" pitchFamily="49" charset="0"/>
            </a:endParaRPr>
          </a:p>
          <a:p>
            <a:pPr>
              <a:lnSpc>
                <a:spcPts val="2320"/>
              </a:lnSpc>
            </a:pPr>
            <a:r>
              <a:rPr lang="en-US" sz="1600" dirty="0" smtClean="0">
                <a:solidFill>
                  <a:schemeClr val="tx1">
                    <a:lumMod val="50000"/>
                    <a:lumOff val="50000"/>
                  </a:schemeClr>
                </a:solidFill>
                <a:latin typeface="Consolas" panose="020B0609020204030204" pitchFamily="49" charset="0"/>
              </a:rPr>
              <a:t>0x</a:t>
            </a:r>
            <a:r>
              <a:rPr lang="en-US" sz="1600" dirty="0" smtClean="0">
                <a:latin typeface="Consolas" panose="020B0609020204030204" pitchFamily="49" charset="0"/>
              </a:rPr>
              <a:t>3</a:t>
            </a:r>
            <a:r>
              <a:rPr lang="en-US" sz="1600" dirty="0" smtClean="0">
                <a:solidFill>
                  <a:schemeClr val="tx1">
                    <a:lumMod val="50000"/>
                    <a:lumOff val="50000"/>
                  </a:schemeClr>
                </a:solidFill>
                <a:latin typeface="Consolas" panose="020B0609020204030204" pitchFamily="49" charset="0"/>
              </a:rPr>
              <a:t>   0b</a:t>
            </a:r>
            <a:r>
              <a:rPr lang="en-US" sz="1600" dirty="0" smtClean="0">
                <a:latin typeface="Consolas" panose="020B0609020204030204" pitchFamily="49" charset="0"/>
              </a:rPr>
              <a:t>0011</a:t>
            </a:r>
            <a:endParaRPr lang="en-US" sz="1600" dirty="0">
              <a:latin typeface="Consolas" panose="020B0609020204030204" pitchFamily="49" charset="0"/>
            </a:endParaRPr>
          </a:p>
          <a:p>
            <a:pPr>
              <a:lnSpc>
                <a:spcPts val="2320"/>
              </a:lnSpc>
            </a:pPr>
            <a:r>
              <a:rPr lang="en-US" sz="1600" dirty="0" smtClean="0">
                <a:solidFill>
                  <a:schemeClr val="tx1">
                    <a:lumMod val="50000"/>
                    <a:lumOff val="50000"/>
                  </a:schemeClr>
                </a:solidFill>
                <a:latin typeface="Consolas" panose="020B0609020204030204" pitchFamily="49" charset="0"/>
              </a:rPr>
              <a:t>0x</a:t>
            </a:r>
            <a:r>
              <a:rPr lang="en-US" sz="1600" dirty="0" smtClean="0">
                <a:latin typeface="Consolas" panose="020B0609020204030204" pitchFamily="49" charset="0"/>
              </a:rPr>
              <a:t>4  </a:t>
            </a:r>
            <a:r>
              <a:rPr lang="en-US" sz="1600" dirty="0" smtClean="0">
                <a:solidFill>
                  <a:schemeClr val="tx1">
                    <a:lumMod val="50000"/>
                    <a:lumOff val="50000"/>
                  </a:schemeClr>
                </a:solidFill>
                <a:latin typeface="Consolas" panose="020B0609020204030204" pitchFamily="49" charset="0"/>
              </a:rPr>
              <a:t> 0b</a:t>
            </a:r>
            <a:r>
              <a:rPr lang="en-US" sz="1600" dirty="0" smtClean="0">
                <a:latin typeface="Consolas" panose="020B0609020204030204" pitchFamily="49" charset="0"/>
              </a:rPr>
              <a:t>0100</a:t>
            </a:r>
            <a:endParaRPr lang="en-US" sz="1600" dirty="0">
              <a:latin typeface="Consolas" panose="020B0609020204030204" pitchFamily="49" charset="0"/>
            </a:endParaRPr>
          </a:p>
          <a:p>
            <a:pPr>
              <a:lnSpc>
                <a:spcPts val="2320"/>
              </a:lnSpc>
            </a:pPr>
            <a:r>
              <a:rPr lang="en-US" sz="1600" dirty="0" smtClean="0">
                <a:solidFill>
                  <a:schemeClr val="tx1">
                    <a:lumMod val="50000"/>
                    <a:lumOff val="50000"/>
                  </a:schemeClr>
                </a:solidFill>
                <a:latin typeface="Consolas" panose="020B0609020204030204" pitchFamily="49" charset="0"/>
              </a:rPr>
              <a:t>0x</a:t>
            </a:r>
            <a:r>
              <a:rPr lang="en-US" sz="1600" dirty="0" smtClean="0">
                <a:latin typeface="Consolas" panose="020B0609020204030204" pitchFamily="49" charset="0"/>
              </a:rPr>
              <a:t>5</a:t>
            </a:r>
            <a:r>
              <a:rPr lang="en-US" sz="1600" dirty="0" smtClean="0">
                <a:solidFill>
                  <a:schemeClr val="tx1">
                    <a:lumMod val="50000"/>
                    <a:lumOff val="50000"/>
                  </a:schemeClr>
                </a:solidFill>
                <a:latin typeface="Consolas" panose="020B0609020204030204" pitchFamily="49" charset="0"/>
              </a:rPr>
              <a:t>   0b</a:t>
            </a:r>
            <a:r>
              <a:rPr lang="en-US" sz="1600" dirty="0" smtClean="0">
                <a:latin typeface="Consolas" panose="020B0609020204030204" pitchFamily="49" charset="0"/>
              </a:rPr>
              <a:t>0101</a:t>
            </a:r>
            <a:endParaRPr lang="en-US" sz="1600" dirty="0">
              <a:latin typeface="Consolas" panose="020B0609020204030204" pitchFamily="49" charset="0"/>
            </a:endParaRPr>
          </a:p>
          <a:p>
            <a:pPr>
              <a:lnSpc>
                <a:spcPts val="2320"/>
              </a:lnSpc>
            </a:pPr>
            <a:r>
              <a:rPr lang="en-US" sz="1600" dirty="0" smtClean="0">
                <a:solidFill>
                  <a:schemeClr val="tx1">
                    <a:lumMod val="50000"/>
                    <a:lumOff val="50000"/>
                  </a:schemeClr>
                </a:solidFill>
                <a:latin typeface="Consolas" panose="020B0609020204030204" pitchFamily="49" charset="0"/>
              </a:rPr>
              <a:t>0x</a:t>
            </a:r>
            <a:r>
              <a:rPr lang="en-US" sz="1600" dirty="0" smtClean="0">
                <a:latin typeface="Consolas" panose="020B0609020204030204" pitchFamily="49" charset="0"/>
              </a:rPr>
              <a:t>6</a:t>
            </a:r>
            <a:r>
              <a:rPr lang="en-US" sz="1600" dirty="0" smtClean="0">
                <a:solidFill>
                  <a:schemeClr val="tx1">
                    <a:lumMod val="50000"/>
                    <a:lumOff val="50000"/>
                  </a:schemeClr>
                </a:solidFill>
                <a:latin typeface="Consolas" panose="020B0609020204030204" pitchFamily="49" charset="0"/>
              </a:rPr>
              <a:t>   0b</a:t>
            </a:r>
            <a:r>
              <a:rPr lang="en-US" sz="1600" dirty="0" smtClean="0">
                <a:latin typeface="Consolas" panose="020B0609020204030204" pitchFamily="49" charset="0"/>
              </a:rPr>
              <a:t>0110</a:t>
            </a:r>
            <a:endParaRPr lang="en-US" sz="1600" dirty="0">
              <a:latin typeface="Consolas" panose="020B0609020204030204" pitchFamily="49" charset="0"/>
            </a:endParaRPr>
          </a:p>
          <a:p>
            <a:pPr>
              <a:lnSpc>
                <a:spcPts val="2320"/>
              </a:lnSpc>
            </a:pPr>
            <a:r>
              <a:rPr lang="en-US" sz="1600" dirty="0" smtClean="0">
                <a:solidFill>
                  <a:schemeClr val="tx1">
                    <a:lumMod val="50000"/>
                    <a:lumOff val="50000"/>
                  </a:schemeClr>
                </a:solidFill>
                <a:latin typeface="Consolas" panose="020B0609020204030204" pitchFamily="49" charset="0"/>
              </a:rPr>
              <a:t>0x</a:t>
            </a:r>
            <a:r>
              <a:rPr lang="en-US" sz="1600" dirty="0">
                <a:latin typeface="Consolas" panose="020B0609020204030204" pitchFamily="49" charset="0"/>
              </a:rPr>
              <a:t>7</a:t>
            </a:r>
            <a:r>
              <a:rPr lang="en-US" sz="1600" dirty="0" smtClean="0">
                <a:solidFill>
                  <a:schemeClr val="tx1">
                    <a:lumMod val="50000"/>
                    <a:lumOff val="50000"/>
                  </a:schemeClr>
                </a:solidFill>
                <a:latin typeface="Consolas" panose="020B0609020204030204" pitchFamily="49" charset="0"/>
              </a:rPr>
              <a:t>   0b</a:t>
            </a:r>
            <a:r>
              <a:rPr lang="en-US" sz="1600" dirty="0" smtClean="0">
                <a:latin typeface="Consolas" panose="020B0609020204030204" pitchFamily="49" charset="0"/>
              </a:rPr>
              <a:t>0111</a:t>
            </a:r>
            <a:endParaRPr lang="en-US" sz="1600" dirty="0">
              <a:latin typeface="Consolas" panose="020B0609020204030204" pitchFamily="49" charset="0"/>
            </a:endParaRPr>
          </a:p>
          <a:p>
            <a:pPr>
              <a:lnSpc>
                <a:spcPts val="2320"/>
              </a:lnSpc>
            </a:pPr>
            <a:r>
              <a:rPr lang="en-US" sz="1600" dirty="0" smtClean="0">
                <a:solidFill>
                  <a:schemeClr val="tx1">
                    <a:lumMod val="50000"/>
                    <a:lumOff val="50000"/>
                  </a:schemeClr>
                </a:solidFill>
                <a:latin typeface="Consolas" panose="020B0609020204030204" pitchFamily="49" charset="0"/>
              </a:rPr>
              <a:t>0x</a:t>
            </a:r>
            <a:r>
              <a:rPr lang="en-US" sz="1600" dirty="0" smtClean="0">
                <a:latin typeface="Consolas" panose="020B0609020204030204" pitchFamily="49" charset="0"/>
              </a:rPr>
              <a:t>8</a:t>
            </a:r>
            <a:r>
              <a:rPr lang="en-US" sz="1600" dirty="0" smtClean="0">
                <a:solidFill>
                  <a:schemeClr val="tx1">
                    <a:lumMod val="50000"/>
                    <a:lumOff val="50000"/>
                  </a:schemeClr>
                </a:solidFill>
                <a:latin typeface="Consolas" panose="020B0609020204030204" pitchFamily="49" charset="0"/>
              </a:rPr>
              <a:t>   0b</a:t>
            </a:r>
            <a:r>
              <a:rPr lang="en-US" sz="1600" dirty="0" smtClean="0">
                <a:latin typeface="Consolas" panose="020B0609020204030204" pitchFamily="49" charset="0"/>
              </a:rPr>
              <a:t>1000</a:t>
            </a:r>
            <a:endParaRPr lang="en-US" sz="1600" dirty="0">
              <a:latin typeface="Consolas" panose="020B0609020204030204" pitchFamily="49" charset="0"/>
            </a:endParaRPr>
          </a:p>
          <a:p>
            <a:pPr>
              <a:lnSpc>
                <a:spcPts val="2320"/>
              </a:lnSpc>
            </a:pPr>
            <a:r>
              <a:rPr lang="en-US" sz="1600" dirty="0" smtClean="0">
                <a:solidFill>
                  <a:schemeClr val="tx1">
                    <a:lumMod val="50000"/>
                    <a:lumOff val="50000"/>
                  </a:schemeClr>
                </a:solidFill>
                <a:latin typeface="Consolas" panose="020B0609020204030204" pitchFamily="49" charset="0"/>
              </a:rPr>
              <a:t>0x</a:t>
            </a:r>
            <a:r>
              <a:rPr lang="en-US" sz="1600" dirty="0" smtClean="0">
                <a:latin typeface="Consolas" panose="020B0609020204030204" pitchFamily="49" charset="0"/>
              </a:rPr>
              <a:t>9</a:t>
            </a:r>
            <a:r>
              <a:rPr lang="en-US" sz="1600" dirty="0" smtClean="0">
                <a:solidFill>
                  <a:schemeClr val="tx1">
                    <a:lumMod val="50000"/>
                    <a:lumOff val="50000"/>
                  </a:schemeClr>
                </a:solidFill>
                <a:latin typeface="Consolas" panose="020B0609020204030204" pitchFamily="49" charset="0"/>
              </a:rPr>
              <a:t>   0b</a:t>
            </a:r>
            <a:r>
              <a:rPr lang="en-US" sz="1600" dirty="0" smtClean="0">
                <a:latin typeface="Consolas" panose="020B0609020204030204" pitchFamily="49" charset="0"/>
              </a:rPr>
              <a:t>1001</a:t>
            </a:r>
            <a:endParaRPr lang="en-US" sz="1600" dirty="0">
              <a:latin typeface="Consolas" panose="020B0609020204030204" pitchFamily="49" charset="0"/>
            </a:endParaRPr>
          </a:p>
          <a:p>
            <a:pPr>
              <a:lnSpc>
                <a:spcPts val="2320"/>
              </a:lnSpc>
            </a:pPr>
            <a:r>
              <a:rPr lang="en-US" sz="1600" dirty="0" smtClean="0">
                <a:solidFill>
                  <a:schemeClr val="tx1">
                    <a:lumMod val="50000"/>
                    <a:lumOff val="50000"/>
                  </a:schemeClr>
                </a:solidFill>
                <a:latin typeface="Consolas" panose="020B0609020204030204" pitchFamily="49" charset="0"/>
              </a:rPr>
              <a:t>0x</a:t>
            </a:r>
            <a:r>
              <a:rPr lang="en-US" sz="1600" dirty="0" smtClean="0">
                <a:latin typeface="Consolas" panose="020B0609020204030204" pitchFamily="49" charset="0"/>
              </a:rPr>
              <a:t>a</a:t>
            </a:r>
            <a:r>
              <a:rPr lang="en-US" sz="1600" dirty="0" smtClean="0">
                <a:solidFill>
                  <a:schemeClr val="tx1">
                    <a:lumMod val="50000"/>
                    <a:lumOff val="50000"/>
                  </a:schemeClr>
                </a:solidFill>
                <a:latin typeface="Consolas" panose="020B0609020204030204" pitchFamily="49" charset="0"/>
              </a:rPr>
              <a:t>   0b</a:t>
            </a:r>
            <a:r>
              <a:rPr lang="en-US" sz="1600" dirty="0" smtClean="0">
                <a:latin typeface="Consolas" panose="020B0609020204030204" pitchFamily="49" charset="0"/>
              </a:rPr>
              <a:t>1010</a:t>
            </a:r>
            <a:endParaRPr lang="en-US" sz="1600" dirty="0">
              <a:latin typeface="Consolas" panose="020B0609020204030204" pitchFamily="49" charset="0"/>
            </a:endParaRPr>
          </a:p>
          <a:p>
            <a:pPr>
              <a:lnSpc>
                <a:spcPts val="2320"/>
              </a:lnSpc>
            </a:pPr>
            <a:r>
              <a:rPr lang="en-US" sz="1600" dirty="0" smtClean="0">
                <a:solidFill>
                  <a:schemeClr val="tx1">
                    <a:lumMod val="50000"/>
                    <a:lumOff val="50000"/>
                  </a:schemeClr>
                </a:solidFill>
                <a:latin typeface="Consolas" panose="020B0609020204030204" pitchFamily="49" charset="0"/>
              </a:rPr>
              <a:t>0x</a:t>
            </a:r>
            <a:r>
              <a:rPr lang="en-US" sz="1600" dirty="0" smtClean="0">
                <a:latin typeface="Consolas" panose="020B0609020204030204" pitchFamily="49" charset="0"/>
              </a:rPr>
              <a:t>b</a:t>
            </a:r>
            <a:r>
              <a:rPr lang="en-US" sz="1600" dirty="0" smtClean="0">
                <a:solidFill>
                  <a:schemeClr val="tx1">
                    <a:lumMod val="50000"/>
                    <a:lumOff val="50000"/>
                  </a:schemeClr>
                </a:solidFill>
                <a:latin typeface="Consolas" panose="020B0609020204030204" pitchFamily="49" charset="0"/>
              </a:rPr>
              <a:t>   0b</a:t>
            </a:r>
            <a:r>
              <a:rPr lang="en-US" sz="1600" dirty="0" smtClean="0">
                <a:latin typeface="Consolas" panose="020B0609020204030204" pitchFamily="49" charset="0"/>
              </a:rPr>
              <a:t>1011</a:t>
            </a:r>
            <a:endParaRPr lang="en-US" sz="1600" dirty="0">
              <a:latin typeface="Consolas" panose="020B0609020204030204" pitchFamily="49" charset="0"/>
            </a:endParaRPr>
          </a:p>
          <a:p>
            <a:pPr>
              <a:lnSpc>
                <a:spcPts val="2320"/>
              </a:lnSpc>
            </a:pPr>
            <a:r>
              <a:rPr lang="en-US" sz="1600" dirty="0" smtClean="0">
                <a:solidFill>
                  <a:schemeClr val="tx1">
                    <a:lumMod val="50000"/>
                    <a:lumOff val="50000"/>
                  </a:schemeClr>
                </a:solidFill>
                <a:latin typeface="Consolas" panose="020B0609020204030204" pitchFamily="49" charset="0"/>
              </a:rPr>
              <a:t>0x</a:t>
            </a:r>
            <a:r>
              <a:rPr lang="en-US" sz="1600" dirty="0" smtClean="0">
                <a:latin typeface="Consolas" panose="020B0609020204030204" pitchFamily="49" charset="0"/>
              </a:rPr>
              <a:t>c</a:t>
            </a:r>
            <a:r>
              <a:rPr lang="en-US" sz="1600" dirty="0" smtClean="0">
                <a:solidFill>
                  <a:schemeClr val="tx1">
                    <a:lumMod val="50000"/>
                    <a:lumOff val="50000"/>
                  </a:schemeClr>
                </a:solidFill>
                <a:latin typeface="Consolas" panose="020B0609020204030204" pitchFamily="49" charset="0"/>
              </a:rPr>
              <a:t>   0b</a:t>
            </a:r>
            <a:r>
              <a:rPr lang="en-US" sz="1600" dirty="0" smtClean="0">
                <a:latin typeface="Consolas" panose="020B0609020204030204" pitchFamily="49" charset="0"/>
              </a:rPr>
              <a:t>1100</a:t>
            </a:r>
            <a:endParaRPr lang="en-US" sz="1600" dirty="0">
              <a:latin typeface="Consolas" panose="020B0609020204030204" pitchFamily="49" charset="0"/>
            </a:endParaRPr>
          </a:p>
          <a:p>
            <a:pPr>
              <a:lnSpc>
                <a:spcPts val="2320"/>
              </a:lnSpc>
            </a:pPr>
            <a:r>
              <a:rPr lang="en-US" sz="1600" dirty="0" smtClean="0">
                <a:solidFill>
                  <a:schemeClr val="tx1">
                    <a:lumMod val="50000"/>
                    <a:lumOff val="50000"/>
                  </a:schemeClr>
                </a:solidFill>
                <a:latin typeface="Consolas" panose="020B0609020204030204" pitchFamily="49" charset="0"/>
              </a:rPr>
              <a:t>0x</a:t>
            </a:r>
            <a:r>
              <a:rPr lang="en-US" sz="1600" dirty="0" smtClean="0">
                <a:latin typeface="Consolas" panose="020B0609020204030204" pitchFamily="49" charset="0"/>
              </a:rPr>
              <a:t>d</a:t>
            </a:r>
            <a:r>
              <a:rPr lang="en-US" sz="1600" dirty="0" smtClean="0">
                <a:solidFill>
                  <a:schemeClr val="tx1">
                    <a:lumMod val="50000"/>
                    <a:lumOff val="50000"/>
                  </a:schemeClr>
                </a:solidFill>
                <a:latin typeface="Consolas" panose="020B0609020204030204" pitchFamily="49" charset="0"/>
              </a:rPr>
              <a:t>   0b</a:t>
            </a:r>
            <a:r>
              <a:rPr lang="en-US" sz="1600" dirty="0" smtClean="0">
                <a:latin typeface="Consolas" panose="020B0609020204030204" pitchFamily="49" charset="0"/>
              </a:rPr>
              <a:t>1101</a:t>
            </a:r>
            <a:endParaRPr lang="en-US" sz="1600" dirty="0">
              <a:latin typeface="Consolas" panose="020B0609020204030204" pitchFamily="49" charset="0"/>
            </a:endParaRPr>
          </a:p>
          <a:p>
            <a:pPr>
              <a:lnSpc>
                <a:spcPts val="2320"/>
              </a:lnSpc>
            </a:pPr>
            <a:r>
              <a:rPr lang="en-US" sz="1600" dirty="0" smtClean="0">
                <a:solidFill>
                  <a:schemeClr val="tx1">
                    <a:lumMod val="50000"/>
                    <a:lumOff val="50000"/>
                  </a:schemeClr>
                </a:solidFill>
                <a:latin typeface="Consolas" panose="020B0609020204030204" pitchFamily="49" charset="0"/>
              </a:rPr>
              <a:t>0x</a:t>
            </a:r>
            <a:r>
              <a:rPr lang="en-US" sz="1600" dirty="0" smtClean="0">
                <a:latin typeface="Consolas" panose="020B0609020204030204" pitchFamily="49" charset="0"/>
              </a:rPr>
              <a:t>e</a:t>
            </a:r>
            <a:r>
              <a:rPr lang="en-US" sz="1600" dirty="0" smtClean="0">
                <a:solidFill>
                  <a:schemeClr val="tx1">
                    <a:lumMod val="50000"/>
                    <a:lumOff val="50000"/>
                  </a:schemeClr>
                </a:solidFill>
                <a:latin typeface="Consolas" panose="020B0609020204030204" pitchFamily="49" charset="0"/>
              </a:rPr>
              <a:t>   0b</a:t>
            </a:r>
            <a:r>
              <a:rPr lang="en-US" sz="1600" dirty="0" smtClean="0">
                <a:latin typeface="Consolas" panose="020B0609020204030204" pitchFamily="49" charset="0"/>
              </a:rPr>
              <a:t>1110</a:t>
            </a:r>
            <a:endParaRPr lang="en-US" sz="1600" dirty="0">
              <a:latin typeface="Consolas" panose="020B0609020204030204" pitchFamily="49" charset="0"/>
            </a:endParaRPr>
          </a:p>
          <a:p>
            <a:pPr>
              <a:lnSpc>
                <a:spcPts val="2320"/>
              </a:lnSpc>
            </a:pPr>
            <a:r>
              <a:rPr lang="en-US" sz="1600" dirty="0" smtClean="0">
                <a:solidFill>
                  <a:schemeClr val="tx1">
                    <a:lumMod val="50000"/>
                    <a:lumOff val="50000"/>
                  </a:schemeClr>
                </a:solidFill>
                <a:latin typeface="Consolas" panose="020B0609020204030204" pitchFamily="49" charset="0"/>
              </a:rPr>
              <a:t>0x</a:t>
            </a:r>
            <a:r>
              <a:rPr lang="en-US" sz="1600" dirty="0" smtClean="0">
                <a:latin typeface="Consolas" panose="020B0609020204030204" pitchFamily="49" charset="0"/>
              </a:rPr>
              <a:t>f</a:t>
            </a:r>
            <a:r>
              <a:rPr lang="en-US" sz="1600" dirty="0" smtClean="0">
                <a:solidFill>
                  <a:schemeClr val="tx1">
                    <a:lumMod val="50000"/>
                    <a:lumOff val="50000"/>
                  </a:schemeClr>
                </a:solidFill>
                <a:latin typeface="Consolas" panose="020B0609020204030204" pitchFamily="49" charset="0"/>
              </a:rPr>
              <a:t>   0b</a:t>
            </a:r>
            <a:r>
              <a:rPr lang="en-US" sz="1600" dirty="0" smtClean="0">
                <a:latin typeface="Consolas" panose="020B0609020204030204" pitchFamily="49" charset="0"/>
              </a:rPr>
              <a:t>1111</a:t>
            </a:r>
            <a:endParaRPr lang="en-US" sz="1600" dirty="0">
              <a:latin typeface="Consolas" panose="020B0609020204030204" pitchFamily="49" charset="0"/>
            </a:endParaRPr>
          </a:p>
        </p:txBody>
      </p:sp>
      <p:sp>
        <p:nvSpPr>
          <p:cNvPr id="5" name="Rectangle 4"/>
          <p:cNvSpPr/>
          <p:nvPr/>
        </p:nvSpPr>
        <p:spPr>
          <a:xfrm>
            <a:off x="2915816" y="3049663"/>
            <a:ext cx="1595309" cy="400110"/>
          </a:xfrm>
          <a:prstGeom prst="rect">
            <a:avLst/>
          </a:prstGeom>
        </p:spPr>
        <p:txBody>
          <a:bodyPr wrap="none">
            <a:spAutoFit/>
          </a:bodyPr>
          <a:lstStyle/>
          <a:p>
            <a:r>
              <a:rPr lang="en-US" sz="2000" dirty="0" smtClean="0">
                <a:solidFill>
                  <a:schemeClr val="tx1">
                    <a:lumMod val="50000"/>
                    <a:lumOff val="50000"/>
                  </a:schemeClr>
                </a:solidFill>
                <a:latin typeface="Consolas" panose="020B0609020204030204" pitchFamily="49" charset="0"/>
              </a:rPr>
              <a:t>0x</a:t>
            </a:r>
            <a:r>
              <a:rPr lang="en-US" sz="2000" dirty="0" smtClean="0">
                <a:latin typeface="Consolas" panose="020B0609020204030204" pitchFamily="49" charset="0"/>
              </a:rPr>
              <a:t>ffa307b8</a:t>
            </a:r>
            <a:endParaRPr lang="en-CA" sz="2000" dirty="0"/>
          </a:p>
        </p:txBody>
      </p:sp>
      <p:sp>
        <p:nvSpPr>
          <p:cNvPr id="34" name="Rounded Rectangle 33"/>
          <p:cNvSpPr/>
          <p:nvPr/>
        </p:nvSpPr>
        <p:spPr>
          <a:xfrm>
            <a:off x="6960084" y="4347852"/>
            <a:ext cx="1512168"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6" name="Straight Arrow Connector 35"/>
          <p:cNvCxnSpPr/>
          <p:nvPr/>
        </p:nvCxnSpPr>
        <p:spPr>
          <a:xfrm>
            <a:off x="4427984" y="3356992"/>
            <a:ext cx="1483325" cy="432048"/>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5767293" y="3782563"/>
            <a:ext cx="748923" cy="400110"/>
          </a:xfrm>
          <a:prstGeom prst="rect">
            <a:avLst/>
          </a:prstGeom>
        </p:spPr>
        <p:txBody>
          <a:bodyPr wrap="none">
            <a:spAutoFit/>
          </a:bodyPr>
          <a:lstStyle/>
          <a:p>
            <a:r>
              <a:rPr lang="en-US" sz="2000" dirty="0" smtClean="0">
                <a:latin typeface="Consolas" panose="020B0609020204030204" pitchFamily="49" charset="0"/>
              </a:rPr>
              <a:t>1000</a:t>
            </a:r>
            <a:endParaRPr lang="en-CA" sz="2000" dirty="0"/>
          </a:p>
        </p:txBody>
      </p:sp>
      <p:sp>
        <p:nvSpPr>
          <p:cNvPr id="38" name="Rounded Rectangle 37"/>
          <p:cNvSpPr/>
          <p:nvPr/>
        </p:nvSpPr>
        <p:spPr>
          <a:xfrm>
            <a:off x="6960084" y="5211948"/>
            <a:ext cx="1512168"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9" name="Straight Arrow Connector 38"/>
          <p:cNvCxnSpPr/>
          <p:nvPr/>
        </p:nvCxnSpPr>
        <p:spPr>
          <a:xfrm>
            <a:off x="4283968" y="3356992"/>
            <a:ext cx="1083155" cy="432048"/>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5223107" y="3782563"/>
            <a:ext cx="748923" cy="400110"/>
          </a:xfrm>
          <a:prstGeom prst="rect">
            <a:avLst/>
          </a:prstGeom>
        </p:spPr>
        <p:txBody>
          <a:bodyPr wrap="none">
            <a:spAutoFit/>
          </a:bodyPr>
          <a:lstStyle/>
          <a:p>
            <a:r>
              <a:rPr lang="en-US" sz="2000" dirty="0" smtClean="0">
                <a:latin typeface="Consolas" panose="020B0609020204030204" pitchFamily="49" charset="0"/>
              </a:rPr>
              <a:t>1011</a:t>
            </a:r>
            <a:endParaRPr lang="en-CA" sz="2000" dirty="0"/>
          </a:p>
        </p:txBody>
      </p:sp>
      <p:sp>
        <p:nvSpPr>
          <p:cNvPr id="45" name="Rounded Rectangle 44"/>
          <p:cNvSpPr/>
          <p:nvPr/>
        </p:nvSpPr>
        <p:spPr>
          <a:xfrm>
            <a:off x="6966353" y="4036180"/>
            <a:ext cx="1512168"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6" name="Straight Arrow Connector 45"/>
          <p:cNvCxnSpPr/>
          <p:nvPr/>
        </p:nvCxnSpPr>
        <p:spPr>
          <a:xfrm>
            <a:off x="4067944" y="3356992"/>
            <a:ext cx="748993" cy="432048"/>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4672921" y="3782563"/>
            <a:ext cx="748923" cy="400110"/>
          </a:xfrm>
          <a:prstGeom prst="rect">
            <a:avLst/>
          </a:prstGeom>
        </p:spPr>
        <p:txBody>
          <a:bodyPr wrap="none">
            <a:spAutoFit/>
          </a:bodyPr>
          <a:lstStyle/>
          <a:p>
            <a:r>
              <a:rPr lang="en-US" sz="2000" dirty="0" smtClean="0">
                <a:latin typeface="Consolas" panose="020B0609020204030204" pitchFamily="49" charset="0"/>
              </a:rPr>
              <a:t>0111</a:t>
            </a:r>
            <a:endParaRPr lang="en-CA" sz="2000" dirty="0"/>
          </a:p>
        </p:txBody>
      </p:sp>
      <p:sp>
        <p:nvSpPr>
          <p:cNvPr id="49" name="Rounded Rectangle 48"/>
          <p:cNvSpPr/>
          <p:nvPr/>
        </p:nvSpPr>
        <p:spPr>
          <a:xfrm>
            <a:off x="6966353" y="1996484"/>
            <a:ext cx="1512168"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0" name="Straight Arrow Connector 49"/>
          <p:cNvCxnSpPr/>
          <p:nvPr/>
        </p:nvCxnSpPr>
        <p:spPr>
          <a:xfrm>
            <a:off x="3946173" y="3365618"/>
            <a:ext cx="374497" cy="432048"/>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4133524" y="3782563"/>
            <a:ext cx="748923" cy="400110"/>
          </a:xfrm>
          <a:prstGeom prst="rect">
            <a:avLst/>
          </a:prstGeom>
        </p:spPr>
        <p:txBody>
          <a:bodyPr wrap="none">
            <a:spAutoFit/>
          </a:bodyPr>
          <a:lstStyle/>
          <a:p>
            <a:r>
              <a:rPr lang="en-US" sz="2000" dirty="0" smtClean="0">
                <a:latin typeface="Consolas" panose="020B0609020204030204" pitchFamily="49" charset="0"/>
              </a:rPr>
              <a:t>0000</a:t>
            </a:r>
            <a:endParaRPr lang="en-CA" sz="2000" dirty="0"/>
          </a:p>
        </p:txBody>
      </p:sp>
      <p:sp>
        <p:nvSpPr>
          <p:cNvPr id="55" name="Rounded Rectangle 54"/>
          <p:cNvSpPr/>
          <p:nvPr/>
        </p:nvSpPr>
        <p:spPr>
          <a:xfrm>
            <a:off x="6962123" y="2869643"/>
            <a:ext cx="1512168"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6" name="Straight Arrow Connector 55"/>
          <p:cNvCxnSpPr/>
          <p:nvPr/>
        </p:nvCxnSpPr>
        <p:spPr>
          <a:xfrm>
            <a:off x="3765557" y="3375226"/>
            <a:ext cx="187249" cy="432048"/>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3562623" y="3783545"/>
            <a:ext cx="748923" cy="400110"/>
          </a:xfrm>
          <a:prstGeom prst="rect">
            <a:avLst/>
          </a:prstGeom>
        </p:spPr>
        <p:txBody>
          <a:bodyPr wrap="none">
            <a:spAutoFit/>
          </a:bodyPr>
          <a:lstStyle/>
          <a:p>
            <a:r>
              <a:rPr lang="en-US" sz="2000" dirty="0" smtClean="0">
                <a:latin typeface="Consolas" panose="020B0609020204030204" pitchFamily="49" charset="0"/>
              </a:rPr>
              <a:t>0011</a:t>
            </a:r>
            <a:endParaRPr lang="en-CA" sz="2000" dirty="0"/>
          </a:p>
        </p:txBody>
      </p:sp>
      <p:sp>
        <p:nvSpPr>
          <p:cNvPr id="59" name="Rounded Rectangle 58"/>
          <p:cNvSpPr/>
          <p:nvPr/>
        </p:nvSpPr>
        <p:spPr>
          <a:xfrm>
            <a:off x="6960084" y="4941168"/>
            <a:ext cx="1512168"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0" name="Straight Arrow Connector 59"/>
          <p:cNvCxnSpPr/>
          <p:nvPr/>
        </p:nvCxnSpPr>
        <p:spPr>
          <a:xfrm flipH="1">
            <a:off x="3403885" y="3375771"/>
            <a:ext cx="158738" cy="432048"/>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3013702" y="3784090"/>
            <a:ext cx="748923" cy="400110"/>
          </a:xfrm>
          <a:prstGeom prst="rect">
            <a:avLst/>
          </a:prstGeom>
        </p:spPr>
        <p:txBody>
          <a:bodyPr wrap="none">
            <a:spAutoFit/>
          </a:bodyPr>
          <a:lstStyle/>
          <a:p>
            <a:r>
              <a:rPr lang="en-US" sz="2000" dirty="0" smtClean="0">
                <a:latin typeface="Consolas" panose="020B0609020204030204" pitchFamily="49" charset="0"/>
              </a:rPr>
              <a:t>1010</a:t>
            </a:r>
            <a:endParaRPr lang="en-CA" sz="2000" dirty="0"/>
          </a:p>
        </p:txBody>
      </p:sp>
      <p:sp>
        <p:nvSpPr>
          <p:cNvPr id="63" name="Rounded Rectangle 62"/>
          <p:cNvSpPr/>
          <p:nvPr/>
        </p:nvSpPr>
        <p:spPr>
          <a:xfrm>
            <a:off x="6941543" y="6362999"/>
            <a:ext cx="1512168"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4" name="Straight Arrow Connector 63"/>
          <p:cNvCxnSpPr/>
          <p:nvPr/>
        </p:nvCxnSpPr>
        <p:spPr>
          <a:xfrm flipH="1">
            <a:off x="2973102" y="3356992"/>
            <a:ext cx="430783" cy="4493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2425818" y="3782563"/>
            <a:ext cx="748923" cy="400110"/>
          </a:xfrm>
          <a:prstGeom prst="rect">
            <a:avLst/>
          </a:prstGeom>
        </p:spPr>
        <p:txBody>
          <a:bodyPr wrap="none">
            <a:spAutoFit/>
          </a:bodyPr>
          <a:lstStyle/>
          <a:p>
            <a:r>
              <a:rPr lang="en-US" sz="2000" dirty="0" smtClean="0">
                <a:latin typeface="Consolas" panose="020B0609020204030204" pitchFamily="49" charset="0"/>
              </a:rPr>
              <a:t>1111</a:t>
            </a:r>
            <a:endParaRPr lang="en-CA" sz="2000" dirty="0"/>
          </a:p>
        </p:txBody>
      </p:sp>
      <p:cxnSp>
        <p:nvCxnSpPr>
          <p:cNvPr id="68" name="Straight Arrow Connector 67"/>
          <p:cNvCxnSpPr/>
          <p:nvPr/>
        </p:nvCxnSpPr>
        <p:spPr>
          <a:xfrm flipH="1">
            <a:off x="2557042" y="3356992"/>
            <a:ext cx="718814" cy="4493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865741" y="3782563"/>
            <a:ext cx="748923" cy="400110"/>
          </a:xfrm>
          <a:prstGeom prst="rect">
            <a:avLst/>
          </a:prstGeom>
        </p:spPr>
        <p:txBody>
          <a:bodyPr wrap="none">
            <a:spAutoFit/>
          </a:bodyPr>
          <a:lstStyle/>
          <a:p>
            <a:r>
              <a:rPr lang="en-US" sz="2000" dirty="0" smtClean="0">
                <a:latin typeface="Consolas" panose="020B0609020204030204" pitchFamily="49" charset="0"/>
              </a:rPr>
              <a:t>1111</a:t>
            </a:r>
            <a:endParaRPr lang="en-CA" sz="2000" dirty="0"/>
          </a:p>
        </p:txBody>
      </p:sp>
    </p:spTree>
    <p:custDataLst>
      <p:tags r:id="rId1"/>
    </p:custDataLst>
    <p:extLst>
      <p:ext uri="{BB962C8B-B14F-4D97-AF65-F5344CB8AC3E}">
        <p14:creationId xmlns:p14="http://schemas.microsoft.com/office/powerpoint/2010/main" val="16869178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3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3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4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49"/>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1" nodeType="clickEffect">
                                  <p:stCondLst>
                                    <p:cond delay="0"/>
                                  </p:stCondLst>
                                  <p:childTnLst>
                                    <p:set>
                                      <p:cBhvr>
                                        <p:cTn id="84" dur="1" fill="hold">
                                          <p:stCondLst>
                                            <p:cond delay="0"/>
                                          </p:stCondLst>
                                        </p:cTn>
                                        <p:tgtEl>
                                          <p:spTgt spid="55"/>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5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6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59"/>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6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64"/>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6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68"/>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69"/>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1" nodeType="clickEffect">
                                  <p:stCondLst>
                                    <p:cond delay="0"/>
                                  </p:stCondLst>
                                  <p:childTnLst>
                                    <p:set>
                                      <p:cBhvr>
                                        <p:cTn id="118" dur="1" fill="hold">
                                          <p:stCondLst>
                                            <p:cond delay="0"/>
                                          </p:stCondLst>
                                        </p:cTn>
                                        <p:tgtEl>
                                          <p:spTgt spid="63"/>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3">
                                            <p:txEl>
                                              <p:pRg st="9" end="9"/>
                                            </p:txEl>
                                          </p:spTgt>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4" grpId="1" animBg="1"/>
      <p:bldP spid="37" grpId="0"/>
      <p:bldP spid="38" grpId="0" animBg="1"/>
      <p:bldP spid="38" grpId="1" animBg="1"/>
      <p:bldP spid="40" grpId="0"/>
      <p:bldP spid="45" grpId="0" animBg="1"/>
      <p:bldP spid="45" grpId="1" animBg="1"/>
      <p:bldP spid="47" grpId="0"/>
      <p:bldP spid="49" grpId="0" animBg="1"/>
      <p:bldP spid="49" grpId="1" animBg="1"/>
      <p:bldP spid="51" grpId="0"/>
      <p:bldP spid="55" grpId="0" animBg="1"/>
      <p:bldP spid="55" grpId="1" animBg="1"/>
      <p:bldP spid="57" grpId="0"/>
      <p:bldP spid="59" grpId="0" animBg="1"/>
      <p:bldP spid="59" grpId="1" animBg="1"/>
      <p:bldP spid="61" grpId="0"/>
      <p:bldP spid="63" grpId="0" animBg="1"/>
      <p:bldP spid="63" grpId="1" animBg="1"/>
      <p:bldP spid="65" grpId="0"/>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in hexadecimal</a:t>
            </a:r>
            <a:endParaRPr lang="en-CA" dirty="0"/>
          </a:p>
        </p:txBody>
      </p:sp>
      <p:sp>
        <p:nvSpPr>
          <p:cNvPr id="3" name="Content Placeholder 2"/>
          <p:cNvSpPr>
            <a:spLocks noGrp="1"/>
          </p:cNvSpPr>
          <p:nvPr>
            <p:ph idx="1"/>
          </p:nvPr>
        </p:nvSpPr>
        <p:spPr/>
        <p:txBody>
          <a:bodyPr/>
          <a:lstStyle/>
          <a:p>
            <a:r>
              <a:rPr lang="en-US" dirty="0" smtClean="0"/>
              <a:t>In this course,</a:t>
            </a:r>
          </a:p>
          <a:p>
            <a:pPr marL="0" indent="0">
              <a:buNone/>
            </a:pPr>
            <a:r>
              <a:rPr lang="en-US" dirty="0"/>
              <a:t>	</a:t>
            </a:r>
            <a:r>
              <a:rPr lang="en-US" dirty="0" smtClean="0"/>
              <a:t>you will not be required to add two hexadecimal numbers</a:t>
            </a:r>
          </a:p>
          <a:p>
            <a:r>
              <a:rPr lang="en-US" dirty="0" smtClean="0"/>
              <a:t>You must, however, understand that if you have the hexadecimal number</a:t>
            </a:r>
          </a:p>
          <a:p>
            <a:pPr marL="457200" lvl="1" indent="0" algn="ctr">
              <a:buNone/>
            </a:pPr>
            <a:r>
              <a:rPr lang="en-US" dirty="0" smtClean="0">
                <a:solidFill>
                  <a:schemeClr val="tx1">
                    <a:lumMod val="50000"/>
                    <a:lumOff val="50000"/>
                  </a:schemeClr>
                </a:solidFill>
                <a:latin typeface="Consolas" panose="020B0609020204030204" pitchFamily="49" charset="0"/>
              </a:rPr>
              <a:t>0x</a:t>
            </a:r>
            <a:r>
              <a:rPr lang="en-US" dirty="0" smtClean="0">
                <a:latin typeface="Consolas" panose="020B0609020204030204" pitchFamily="49" charset="0"/>
              </a:rPr>
              <a:t>ff3a05</a:t>
            </a:r>
          </a:p>
          <a:p>
            <a:pPr marL="457200" lvl="1" indent="0" algn="ctr">
              <a:buNone/>
            </a:pPr>
            <a:r>
              <a:rPr lang="en-US" dirty="0" smtClean="0">
                <a:solidFill>
                  <a:schemeClr val="tx1">
                    <a:lumMod val="50000"/>
                    <a:lumOff val="50000"/>
                  </a:schemeClr>
                </a:solidFill>
                <a:latin typeface="Consolas" panose="020B0609020204030204" pitchFamily="49" charset="0"/>
              </a:rPr>
              <a:t>0x</a:t>
            </a:r>
            <a:r>
              <a:rPr lang="en-US" dirty="0" smtClean="0">
                <a:latin typeface="Consolas" panose="020B0609020204030204" pitchFamily="49" charset="0"/>
              </a:rPr>
              <a:t>5aff</a:t>
            </a:r>
          </a:p>
          <a:p>
            <a:pPr marL="457200" lvl="1" indent="0" algn="ctr">
              <a:buNone/>
            </a:pPr>
            <a:r>
              <a:rPr lang="en-US" dirty="0" smtClean="0">
                <a:solidFill>
                  <a:schemeClr val="tx1">
                    <a:lumMod val="50000"/>
                    <a:lumOff val="50000"/>
                  </a:schemeClr>
                </a:solidFill>
                <a:latin typeface="Consolas" panose="020B0609020204030204" pitchFamily="49" charset="0"/>
              </a:rPr>
              <a:t>0x</a:t>
            </a:r>
            <a:r>
              <a:rPr lang="en-US" dirty="0" smtClean="0">
                <a:latin typeface="Consolas" panose="020B0609020204030204" pitchFamily="49" charset="0"/>
              </a:rPr>
              <a:t>a5210</a:t>
            </a:r>
            <a:endParaRPr lang="en-US" dirty="0">
              <a:latin typeface="Consolas" panose="020B0609020204030204" pitchFamily="49" charset="0"/>
            </a:endParaRPr>
          </a:p>
          <a:p>
            <a:pPr marL="457200" lvl="1" indent="0" algn="ctr">
              <a:buNone/>
            </a:pPr>
            <a:endParaRPr lang="en-US" dirty="0" smtClean="0">
              <a:latin typeface="Consolas" panose="020B0609020204030204" pitchFamily="49" charset="0"/>
            </a:endParaRPr>
          </a:p>
          <a:p>
            <a:pPr marL="514350" lvl="1" indent="0">
              <a:buNone/>
            </a:pPr>
            <a:endParaRPr lang="en-US" dirty="0" smtClean="0"/>
          </a:p>
        </p:txBody>
      </p:sp>
      <p:sp>
        <p:nvSpPr>
          <p:cNvPr id="4" name="Rectangle 3"/>
          <p:cNvSpPr/>
          <p:nvPr/>
        </p:nvSpPr>
        <p:spPr>
          <a:xfrm>
            <a:off x="2267744" y="3017790"/>
            <a:ext cx="1659429" cy="369332"/>
          </a:xfrm>
          <a:prstGeom prst="rect">
            <a:avLst/>
          </a:prstGeom>
        </p:spPr>
        <p:txBody>
          <a:bodyPr wrap="none">
            <a:spAutoFit/>
          </a:bodyPr>
          <a:lstStyle/>
          <a:p>
            <a:pPr lvl="1" algn="ctr"/>
            <a:r>
              <a:rPr lang="en-US" dirty="0" smtClean="0">
                <a:solidFill>
                  <a:schemeClr val="tx1">
                    <a:lumMod val="50000"/>
                    <a:lumOff val="50000"/>
                  </a:schemeClr>
                </a:solidFill>
                <a:latin typeface="Consolas" panose="020B0609020204030204" pitchFamily="49" charset="0"/>
              </a:rPr>
              <a:t>0x</a:t>
            </a:r>
            <a:r>
              <a:rPr lang="en-US" dirty="0" smtClean="0">
                <a:latin typeface="Consolas" panose="020B0609020204030204" pitchFamily="49" charset="0"/>
              </a:rPr>
              <a:t>ff3a04</a:t>
            </a:r>
            <a:endParaRPr lang="en-US" dirty="0">
              <a:latin typeface="Consolas" panose="020B0609020204030204" pitchFamily="49" charset="0"/>
            </a:endParaRPr>
          </a:p>
        </p:txBody>
      </p:sp>
      <p:sp>
        <p:nvSpPr>
          <p:cNvPr id="5" name="Rectangle 4"/>
          <p:cNvSpPr/>
          <p:nvPr/>
        </p:nvSpPr>
        <p:spPr>
          <a:xfrm>
            <a:off x="5072810" y="3014204"/>
            <a:ext cx="1659430" cy="369332"/>
          </a:xfrm>
          <a:prstGeom prst="rect">
            <a:avLst/>
          </a:prstGeom>
        </p:spPr>
        <p:txBody>
          <a:bodyPr wrap="none">
            <a:spAutoFit/>
          </a:bodyPr>
          <a:lstStyle/>
          <a:p>
            <a:pPr lvl="1" algn="ctr"/>
            <a:r>
              <a:rPr lang="en-US" dirty="0" smtClean="0">
                <a:solidFill>
                  <a:schemeClr val="tx1">
                    <a:lumMod val="50000"/>
                    <a:lumOff val="50000"/>
                  </a:schemeClr>
                </a:solidFill>
                <a:latin typeface="Consolas" panose="020B0609020204030204" pitchFamily="49" charset="0"/>
              </a:rPr>
              <a:t>0x</a:t>
            </a:r>
            <a:r>
              <a:rPr lang="en-US" dirty="0" smtClean="0">
                <a:latin typeface="Consolas" panose="020B0609020204030204" pitchFamily="49" charset="0"/>
              </a:rPr>
              <a:t>ff3a06</a:t>
            </a:r>
            <a:endParaRPr lang="en-US" dirty="0">
              <a:latin typeface="Consolas" panose="020B0609020204030204" pitchFamily="49" charset="0"/>
            </a:endParaRPr>
          </a:p>
        </p:txBody>
      </p:sp>
      <p:sp>
        <p:nvSpPr>
          <p:cNvPr id="6" name="Rectangle 5"/>
          <p:cNvSpPr/>
          <p:nvPr/>
        </p:nvSpPr>
        <p:spPr>
          <a:xfrm>
            <a:off x="2394383" y="3360578"/>
            <a:ext cx="1406154" cy="369332"/>
          </a:xfrm>
          <a:prstGeom prst="rect">
            <a:avLst/>
          </a:prstGeom>
        </p:spPr>
        <p:txBody>
          <a:bodyPr wrap="none">
            <a:spAutoFit/>
          </a:bodyPr>
          <a:lstStyle/>
          <a:p>
            <a:pPr lvl="1" algn="ctr"/>
            <a:r>
              <a:rPr lang="en-US" dirty="0" smtClean="0">
                <a:solidFill>
                  <a:schemeClr val="tx1">
                    <a:lumMod val="50000"/>
                    <a:lumOff val="50000"/>
                  </a:schemeClr>
                </a:solidFill>
                <a:latin typeface="Consolas" panose="020B0609020204030204" pitchFamily="49" charset="0"/>
              </a:rPr>
              <a:t>0x</a:t>
            </a:r>
            <a:r>
              <a:rPr lang="en-US" dirty="0" smtClean="0">
                <a:latin typeface="Consolas" panose="020B0609020204030204" pitchFamily="49" charset="0"/>
              </a:rPr>
              <a:t>5afe</a:t>
            </a:r>
            <a:endParaRPr lang="en-US" dirty="0">
              <a:latin typeface="Consolas" panose="020B0609020204030204" pitchFamily="49" charset="0"/>
            </a:endParaRPr>
          </a:p>
        </p:txBody>
      </p:sp>
      <p:sp>
        <p:nvSpPr>
          <p:cNvPr id="7" name="Rectangle 6"/>
          <p:cNvSpPr/>
          <p:nvPr/>
        </p:nvSpPr>
        <p:spPr>
          <a:xfrm>
            <a:off x="5199449" y="3356992"/>
            <a:ext cx="1406154" cy="369332"/>
          </a:xfrm>
          <a:prstGeom prst="rect">
            <a:avLst/>
          </a:prstGeom>
        </p:spPr>
        <p:txBody>
          <a:bodyPr wrap="none">
            <a:spAutoFit/>
          </a:bodyPr>
          <a:lstStyle/>
          <a:p>
            <a:pPr lvl="1" algn="ctr"/>
            <a:r>
              <a:rPr lang="en-US" dirty="0" smtClean="0">
                <a:solidFill>
                  <a:schemeClr val="tx1">
                    <a:lumMod val="50000"/>
                    <a:lumOff val="50000"/>
                  </a:schemeClr>
                </a:solidFill>
                <a:latin typeface="Consolas" panose="020B0609020204030204" pitchFamily="49" charset="0"/>
              </a:rPr>
              <a:t>0x</a:t>
            </a:r>
            <a:r>
              <a:rPr lang="en-US" dirty="0" smtClean="0">
                <a:latin typeface="Consolas" panose="020B0609020204030204" pitchFamily="49" charset="0"/>
              </a:rPr>
              <a:t>5b00</a:t>
            </a:r>
            <a:endParaRPr lang="en-US" dirty="0">
              <a:latin typeface="Consolas" panose="020B0609020204030204" pitchFamily="49" charset="0"/>
            </a:endParaRPr>
          </a:p>
        </p:txBody>
      </p:sp>
      <p:sp>
        <p:nvSpPr>
          <p:cNvPr id="8" name="Rectangle 7"/>
          <p:cNvSpPr/>
          <p:nvPr/>
        </p:nvSpPr>
        <p:spPr>
          <a:xfrm>
            <a:off x="2348442" y="3681862"/>
            <a:ext cx="1532792" cy="369332"/>
          </a:xfrm>
          <a:prstGeom prst="rect">
            <a:avLst/>
          </a:prstGeom>
        </p:spPr>
        <p:txBody>
          <a:bodyPr wrap="none">
            <a:spAutoFit/>
          </a:bodyPr>
          <a:lstStyle/>
          <a:p>
            <a:pPr lvl="1" algn="ctr"/>
            <a:r>
              <a:rPr lang="en-US" dirty="0" smtClean="0">
                <a:solidFill>
                  <a:schemeClr val="tx1">
                    <a:lumMod val="50000"/>
                    <a:lumOff val="50000"/>
                  </a:schemeClr>
                </a:solidFill>
                <a:latin typeface="Consolas" panose="020B0609020204030204" pitchFamily="49" charset="0"/>
              </a:rPr>
              <a:t>0x</a:t>
            </a:r>
            <a:r>
              <a:rPr lang="en-US" dirty="0" smtClean="0">
                <a:latin typeface="Consolas" panose="020B0609020204030204" pitchFamily="49" charset="0"/>
              </a:rPr>
              <a:t>a520f</a:t>
            </a:r>
            <a:endParaRPr lang="en-US" dirty="0">
              <a:latin typeface="Consolas" panose="020B0609020204030204" pitchFamily="49" charset="0"/>
            </a:endParaRPr>
          </a:p>
        </p:txBody>
      </p:sp>
      <p:sp>
        <p:nvSpPr>
          <p:cNvPr id="9" name="Rectangle 8"/>
          <p:cNvSpPr/>
          <p:nvPr/>
        </p:nvSpPr>
        <p:spPr>
          <a:xfrm>
            <a:off x="5153508" y="3678276"/>
            <a:ext cx="1532792" cy="369332"/>
          </a:xfrm>
          <a:prstGeom prst="rect">
            <a:avLst/>
          </a:prstGeom>
        </p:spPr>
        <p:txBody>
          <a:bodyPr wrap="none">
            <a:spAutoFit/>
          </a:bodyPr>
          <a:lstStyle/>
          <a:p>
            <a:pPr lvl="1" algn="ctr"/>
            <a:r>
              <a:rPr lang="en-US" dirty="0" smtClean="0">
                <a:solidFill>
                  <a:schemeClr val="tx1">
                    <a:lumMod val="50000"/>
                    <a:lumOff val="50000"/>
                  </a:schemeClr>
                </a:solidFill>
                <a:latin typeface="Consolas" panose="020B0609020204030204" pitchFamily="49" charset="0"/>
              </a:rPr>
              <a:t>0x</a:t>
            </a:r>
            <a:r>
              <a:rPr lang="en-US" dirty="0" smtClean="0">
                <a:latin typeface="Consolas" panose="020B0609020204030204" pitchFamily="49" charset="0"/>
              </a:rPr>
              <a:t>a5211</a:t>
            </a:r>
            <a:endParaRPr lang="en-US" dirty="0">
              <a:latin typeface="Consolas" panose="020B0609020204030204" pitchFamily="49" charset="0"/>
            </a:endParaRPr>
          </a:p>
        </p:txBody>
      </p:sp>
    </p:spTree>
    <p:custDataLst>
      <p:tags r:id="rId1"/>
    </p:custDataLst>
    <p:extLst>
      <p:ext uri="{BB962C8B-B14F-4D97-AF65-F5344CB8AC3E}">
        <p14:creationId xmlns:p14="http://schemas.microsoft.com/office/powerpoint/2010/main" val="1170836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the scope of this course</a:t>
            </a:r>
            <a:endParaRPr lang="en-CA" dirty="0"/>
          </a:p>
        </p:txBody>
      </p:sp>
      <p:sp>
        <p:nvSpPr>
          <p:cNvPr id="3" name="Content Placeholder 2"/>
          <p:cNvSpPr>
            <a:spLocks noGrp="1"/>
          </p:cNvSpPr>
          <p:nvPr>
            <p:ph idx="1"/>
          </p:nvPr>
        </p:nvSpPr>
        <p:spPr/>
        <p:txBody>
          <a:bodyPr/>
          <a:lstStyle/>
          <a:p>
            <a:r>
              <a:rPr lang="en-US" dirty="0" smtClean="0"/>
              <a:t>Now, you could create addition and multiplication tables for both binary and hexadecimal numbers</a:t>
            </a:r>
          </a:p>
          <a:p>
            <a:pPr lvl="1"/>
            <a:r>
              <a:rPr lang="en-US" dirty="0" smtClean="0"/>
              <a:t>You could define binary and hexadecimal multiplication and division</a:t>
            </a:r>
          </a:p>
          <a:p>
            <a:pPr lvl="1"/>
            <a:r>
              <a:rPr lang="en-US" dirty="0" smtClean="0"/>
              <a:t>You could do everything you do with decimal numbers in binary or in hexadecimal</a:t>
            </a:r>
          </a:p>
          <a:p>
            <a:r>
              <a:rPr lang="en-US" dirty="0" smtClean="0"/>
              <a:t>However, you don’t care for this course</a:t>
            </a:r>
          </a:p>
          <a:p>
            <a:pPr lvl="1"/>
            <a:r>
              <a:rPr lang="en-US" dirty="0" smtClean="0"/>
              <a:t>What is covered here is all you will really need:</a:t>
            </a:r>
          </a:p>
          <a:p>
            <a:pPr lvl="2"/>
            <a:r>
              <a:rPr lang="en-US" dirty="0" smtClean="0"/>
              <a:t>Converting between binary and decimal</a:t>
            </a:r>
          </a:p>
          <a:p>
            <a:pPr lvl="2"/>
            <a:r>
              <a:rPr lang="en-US" dirty="0" smtClean="0"/>
              <a:t>Adding two binary numbers</a:t>
            </a:r>
          </a:p>
          <a:p>
            <a:pPr lvl="2"/>
            <a:r>
              <a:rPr lang="en-US" dirty="0" smtClean="0"/>
              <a:t>Converting between binary and hexadecimal</a:t>
            </a:r>
          </a:p>
          <a:p>
            <a:pPr lvl="2"/>
            <a:r>
              <a:rPr lang="en-US" dirty="0" smtClean="0"/>
              <a:t>Understanding the relative order of both binary and hexadecimal numbers</a:t>
            </a:r>
          </a:p>
          <a:p>
            <a:pPr lvl="2"/>
            <a:endParaRPr lang="en-US" dirty="0" smtClean="0"/>
          </a:p>
          <a:p>
            <a:pPr lvl="2"/>
            <a:endParaRPr lang="en-CA" dirty="0"/>
          </a:p>
        </p:txBody>
      </p:sp>
    </p:spTree>
    <p:custDataLst>
      <p:tags r:id="rId1"/>
    </p:custDataLst>
    <p:extLst>
      <p:ext uri="{BB962C8B-B14F-4D97-AF65-F5344CB8AC3E}">
        <p14:creationId xmlns:p14="http://schemas.microsoft.com/office/powerpoint/2010/main" val="4291587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a:xfrm>
            <a:off x="457200" y="1600200"/>
            <a:ext cx="8686800" cy="4525963"/>
          </a:xfrm>
        </p:spPr>
        <p:txBody>
          <a:bodyPr/>
          <a:lstStyle/>
          <a:p>
            <a:r>
              <a:rPr lang="en-CA" dirty="0" smtClean="0"/>
              <a:t>Following this lesson, you now</a:t>
            </a:r>
            <a:endParaRPr lang="en-CA" dirty="0"/>
          </a:p>
          <a:p>
            <a:pPr lvl="1"/>
            <a:r>
              <a:rPr lang="en-CA" dirty="0" smtClean="0"/>
              <a:t>Understand that computer use binary numbers</a:t>
            </a:r>
          </a:p>
          <a:p>
            <a:pPr lvl="1"/>
            <a:r>
              <a:rPr lang="en-CA" dirty="0" smtClean="0"/>
              <a:t>Know that the digits </a:t>
            </a:r>
            <a:r>
              <a:rPr lang="en-CA" dirty="0" smtClean="0">
                <a:latin typeface="Consolas" panose="020B0609020204030204" pitchFamily="49" charset="0"/>
                <a:cs typeface="Consolas" panose="020B0609020204030204" pitchFamily="49" charset="0"/>
              </a:rPr>
              <a:t>0</a:t>
            </a:r>
            <a:r>
              <a:rPr lang="en-CA" dirty="0" smtClean="0"/>
              <a:t> and </a:t>
            </a:r>
            <a:r>
              <a:rPr lang="en-CA" dirty="0" smtClean="0">
                <a:latin typeface="Consolas" panose="020B0609020204030204" pitchFamily="49" charset="0"/>
                <a:cs typeface="Consolas" panose="020B0609020204030204" pitchFamily="49" charset="0"/>
              </a:rPr>
              <a:t>1</a:t>
            </a:r>
            <a:r>
              <a:rPr lang="en-CA" dirty="0" smtClean="0"/>
              <a:t> are called bits</a:t>
            </a:r>
          </a:p>
          <a:p>
            <a:pPr lvl="2"/>
            <a:r>
              <a:rPr lang="en-CA" dirty="0" smtClean="0"/>
              <a:t>Binary numbers are prefixed by </a:t>
            </a:r>
            <a:r>
              <a:rPr lang="en-CA" dirty="0" smtClean="0">
                <a:latin typeface="Consolas" panose="020B0609020204030204" pitchFamily="49" charset="0"/>
                <a:cs typeface="Consolas" panose="020B0609020204030204" pitchFamily="49" charset="0"/>
              </a:rPr>
              <a:t>"0b"</a:t>
            </a:r>
            <a:endParaRPr lang="en-CA" dirty="0">
              <a:latin typeface="Consolas" panose="020B0609020204030204" pitchFamily="49" charset="0"/>
              <a:cs typeface="Consolas" panose="020B0609020204030204" pitchFamily="49" charset="0"/>
            </a:endParaRPr>
          </a:p>
          <a:p>
            <a:pPr lvl="1"/>
            <a:r>
              <a:rPr lang="en-CA" dirty="0" smtClean="0"/>
              <a:t>See that binary addition mirrors decimal addition</a:t>
            </a:r>
          </a:p>
          <a:p>
            <a:pPr lvl="1"/>
            <a:r>
              <a:rPr lang="en-US" dirty="0" smtClean="0"/>
              <a:t>You know that the hexadecimal digits are </a:t>
            </a:r>
            <a:r>
              <a:rPr lang="en-CA" dirty="0" smtClean="0">
                <a:latin typeface="Consolas" panose="020B0609020204030204" pitchFamily="49" charset="0"/>
                <a:cs typeface="Consolas" panose="020B0609020204030204" pitchFamily="49" charset="0"/>
              </a:rPr>
              <a:t>0</a:t>
            </a:r>
            <a:r>
              <a:rPr lang="en-US" dirty="0" smtClean="0"/>
              <a:t> through </a:t>
            </a:r>
            <a:r>
              <a:rPr lang="en-CA" dirty="0" smtClean="0">
                <a:latin typeface="Consolas" panose="020B0609020204030204" pitchFamily="49" charset="0"/>
                <a:cs typeface="Consolas" panose="020B0609020204030204" pitchFamily="49" charset="0"/>
              </a:rPr>
              <a:t>9</a:t>
            </a:r>
            <a:r>
              <a:rPr lang="en-US" dirty="0" smtClean="0"/>
              <a:t> and </a:t>
            </a:r>
            <a:r>
              <a:rPr lang="en-CA" dirty="0" smtClean="0">
                <a:latin typeface="Consolas" panose="020B0609020204030204" pitchFamily="49" charset="0"/>
                <a:cs typeface="Consolas" panose="020B0609020204030204" pitchFamily="49" charset="0"/>
              </a:rPr>
              <a:t>a b c d e f</a:t>
            </a:r>
            <a:endParaRPr lang="en-CA" dirty="0"/>
          </a:p>
          <a:p>
            <a:pPr lvl="1"/>
            <a:r>
              <a:rPr lang="en-CA" dirty="0" smtClean="0"/>
              <a:t>Understand that binary numbers are verbose</a:t>
            </a:r>
          </a:p>
          <a:p>
            <a:pPr marL="457200" lvl="1" indent="0">
              <a:buNone/>
            </a:pPr>
            <a:r>
              <a:rPr lang="en-CA" dirty="0" smtClean="0"/>
              <a:t>     and hexadecimal representations are more compact</a:t>
            </a:r>
          </a:p>
          <a:p>
            <a:pPr lvl="2"/>
            <a:r>
              <a:rPr lang="en-CA" dirty="0" smtClean="0">
                <a:solidFill>
                  <a:prstClr val="black"/>
                </a:solidFill>
              </a:rPr>
              <a:t>Hexadecimal numbers </a:t>
            </a:r>
            <a:r>
              <a:rPr lang="en-CA" dirty="0">
                <a:solidFill>
                  <a:prstClr val="black"/>
                </a:solidFill>
              </a:rPr>
              <a:t>are prefixed by </a:t>
            </a:r>
            <a:r>
              <a:rPr lang="en-CA" dirty="0">
                <a:solidFill>
                  <a:prstClr val="black"/>
                </a:solidFill>
                <a:latin typeface="Consolas" panose="020B0609020204030204" pitchFamily="49" charset="0"/>
                <a:cs typeface="Consolas" panose="020B0609020204030204" pitchFamily="49" charset="0"/>
              </a:rPr>
              <a:t>"</a:t>
            </a:r>
            <a:r>
              <a:rPr lang="en-CA" dirty="0" smtClean="0">
                <a:solidFill>
                  <a:prstClr val="black"/>
                </a:solidFill>
                <a:latin typeface="Consolas" panose="020B0609020204030204" pitchFamily="49" charset="0"/>
                <a:cs typeface="Consolas" panose="020B0609020204030204" pitchFamily="49" charset="0"/>
              </a:rPr>
              <a:t>0x"</a:t>
            </a:r>
            <a:endParaRPr lang="en-CA" dirty="0">
              <a:solidFill>
                <a:prstClr val="black"/>
              </a:solidFill>
              <a:latin typeface="Consolas" panose="020B0609020204030204" pitchFamily="49" charset="0"/>
              <a:cs typeface="Consolas" panose="020B0609020204030204" pitchFamily="49" charset="0"/>
            </a:endParaRPr>
          </a:p>
          <a:p>
            <a:pPr lvl="1"/>
            <a:r>
              <a:rPr lang="en-CA" dirty="0" smtClean="0"/>
              <a:t>Know how to translate between binary and hexadecimal and back</a:t>
            </a:r>
          </a:p>
          <a:p>
            <a:pPr lvl="2"/>
            <a:r>
              <a:rPr lang="en-CA" dirty="0" smtClean="0"/>
              <a:t>You don’t care what decimal value a hexadecimal number is…</a:t>
            </a:r>
            <a:endParaRPr lang="en-CA" dirty="0"/>
          </a:p>
          <a:p>
            <a:pPr lvl="1"/>
            <a:endParaRPr lang="en-CA" dirty="0" smtClean="0"/>
          </a:p>
        </p:txBody>
      </p:sp>
    </p:spTree>
    <p:extLst>
      <p:ext uri="{BB962C8B-B14F-4D97-AF65-F5344CB8AC3E}">
        <p14:creationId xmlns:p14="http://schemas.microsoft.com/office/powerpoint/2010/main" val="34465433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Wikipedia:</a:t>
            </a:r>
          </a:p>
          <a:p>
            <a:pPr marL="0" indent="0">
              <a:buNone/>
            </a:pPr>
            <a:r>
              <a:rPr lang="en-CA" sz="1800" dirty="0"/>
              <a:t>	https://</a:t>
            </a:r>
            <a:r>
              <a:rPr lang="en-CA" sz="1800" dirty="0" smtClean="0"/>
              <a:t>en.wikipedia.org/wiki/Binary_number</a:t>
            </a:r>
          </a:p>
          <a:p>
            <a:pPr marL="0" indent="0">
              <a:buNone/>
            </a:pPr>
            <a:r>
              <a:rPr lang="en-CA" sz="1800" dirty="0"/>
              <a:t>	https://</a:t>
            </a:r>
            <a:r>
              <a:rPr lang="en-CA" sz="1800" dirty="0" smtClean="0"/>
              <a:t>en.wikipedia.org/wiki/Hexadecimal </a:t>
            </a:r>
          </a:p>
          <a:p>
            <a:pPr marL="0" indent="0">
              <a:buNone/>
            </a:pPr>
            <a:r>
              <a:rPr lang="en-CA" sz="1800" dirty="0" smtClean="0"/>
              <a:t>	https</a:t>
            </a:r>
            <a:r>
              <a:rPr lang="en-CA" sz="1800" dirty="0"/>
              <a:t>://</a:t>
            </a:r>
            <a:r>
              <a:rPr lang="en-CA" sz="1800" dirty="0" smtClean="0"/>
              <a:t>simple.wikipedia.org/wiki/Hexadecimal_numeral_system</a:t>
            </a:r>
            <a:r>
              <a:rPr lang="en-CA" sz="1800" dirty="0"/>
              <a:t> </a:t>
            </a:r>
          </a:p>
        </p:txBody>
      </p:sp>
    </p:spTree>
    <p:extLst>
      <p:ext uri="{BB962C8B-B14F-4D97-AF65-F5344CB8AC3E}">
        <p14:creationId xmlns:p14="http://schemas.microsoft.com/office/powerpoint/2010/main" val="1615438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main memory?</a:t>
            </a:r>
            <a:endParaRPr lang="en-CA" dirty="0"/>
          </a:p>
        </p:txBody>
      </p:sp>
      <p:sp>
        <p:nvSpPr>
          <p:cNvPr id="3" name="Content Placeholder 2"/>
          <p:cNvSpPr>
            <a:spLocks noGrp="1"/>
          </p:cNvSpPr>
          <p:nvPr>
            <p:ph idx="1"/>
          </p:nvPr>
        </p:nvSpPr>
        <p:spPr/>
        <p:txBody>
          <a:bodyPr/>
          <a:lstStyle/>
          <a:p>
            <a:r>
              <a:rPr lang="en-US" dirty="0" smtClean="0"/>
              <a:t>Main memory is generally volatile memory where any memory location can be accessed as quickly as any other</a:t>
            </a:r>
          </a:p>
          <a:p>
            <a:pPr lvl="1"/>
            <a:r>
              <a:rPr lang="en-US" dirty="0" smtClean="0"/>
              <a:t>Such memory is called </a:t>
            </a:r>
            <a:r>
              <a:rPr lang="en-US" i="1" dirty="0" smtClean="0"/>
              <a:t>random access</a:t>
            </a:r>
            <a:endParaRPr lang="en-US" dirty="0" smtClean="0"/>
          </a:p>
          <a:p>
            <a:pPr lvl="1"/>
            <a:endParaRPr lang="en-US" dirty="0"/>
          </a:p>
          <a:p>
            <a:pPr lvl="1"/>
            <a:endParaRPr lang="en-US" dirty="0"/>
          </a:p>
          <a:p>
            <a:r>
              <a:rPr lang="en-US" dirty="0" smtClean="0"/>
              <a:t>Main memory consists of billions of </a:t>
            </a:r>
            <a:r>
              <a:rPr lang="en-US" dirty="0" smtClean="0"/>
              <a:t>“bits”</a:t>
            </a:r>
            <a:endParaRPr lang="en-US" dirty="0" smtClean="0"/>
          </a:p>
          <a:p>
            <a:pPr lvl="1"/>
            <a:r>
              <a:rPr lang="en-US" dirty="0" smtClean="0"/>
              <a:t>The smallest grouping of bits is a </a:t>
            </a:r>
            <a:r>
              <a:rPr lang="en-US" dirty="0" smtClean="0"/>
              <a:t>“byte” </a:t>
            </a:r>
            <a:r>
              <a:rPr lang="en-US" dirty="0" smtClean="0"/>
              <a:t>consisting of 8 bits</a:t>
            </a:r>
          </a:p>
          <a:p>
            <a:pPr lvl="2"/>
            <a:r>
              <a:rPr lang="en-US" dirty="0" smtClean="0"/>
              <a:t>All of main memory is divided into bytes</a:t>
            </a:r>
          </a:p>
          <a:p>
            <a:pPr lvl="2"/>
            <a:endParaRPr lang="en-US" dirty="0"/>
          </a:p>
          <a:p>
            <a:pPr lvl="1"/>
            <a:r>
              <a:rPr lang="en-US" dirty="0" smtClean="0"/>
              <a:t>A computer with 4 </a:t>
            </a:r>
            <a:r>
              <a:rPr lang="en-US" dirty="0" err="1" smtClean="0"/>
              <a:t>GiB</a:t>
            </a:r>
            <a:r>
              <a:rPr lang="en-US" dirty="0" smtClean="0"/>
              <a:t> of main memory</a:t>
            </a:r>
          </a:p>
          <a:p>
            <a:pPr marL="457200" lvl="1" indent="0">
              <a:buNone/>
            </a:pPr>
            <a:r>
              <a:rPr lang="en-US" dirty="0"/>
              <a:t>	</a:t>
            </a:r>
            <a:r>
              <a:rPr lang="en-US" dirty="0" smtClean="0"/>
              <a:t>actually </a:t>
            </a:r>
            <a:r>
              <a:rPr lang="en-US" dirty="0"/>
              <a:t>has </a:t>
            </a:r>
            <a:r>
              <a:rPr lang="en-US" dirty="0" smtClean="0"/>
              <a:t>4 294 967 296 bytes</a:t>
            </a:r>
          </a:p>
          <a:p>
            <a:pPr lvl="2"/>
            <a:r>
              <a:rPr lang="en-US" dirty="0"/>
              <a:t>This translates into </a:t>
            </a:r>
            <a:r>
              <a:rPr lang="en-US" dirty="0" smtClean="0"/>
              <a:t>34 359 738 368 bits</a:t>
            </a:r>
            <a:endParaRPr lang="en-CA" dirty="0" smtClean="0"/>
          </a:p>
        </p:txBody>
      </p:sp>
    </p:spTree>
    <p:custDataLst>
      <p:tags r:id="rId1"/>
    </p:custDataLst>
    <p:extLst>
      <p:ext uri="{BB962C8B-B14F-4D97-AF65-F5344CB8AC3E}">
        <p14:creationId xmlns:p14="http://schemas.microsoft.com/office/powerpoint/2010/main" val="9348174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t>
            </a:r>
            <a:r>
              <a:rPr lang="en-CA" dirty="0" err="1" smtClean="0">
                <a:latin typeface="Consolas" panose="020B0609020204030204" pitchFamily="49" charset="0"/>
              </a:rPr>
              <a:t>int</a:t>
            </a:r>
            <a:r>
              <a:rPr lang="en-CA" dirty="0" smtClean="0"/>
              <a:t>?</a:t>
            </a:r>
            <a:endParaRPr lang="en-CA" dirty="0"/>
          </a:p>
        </p:txBody>
      </p:sp>
      <p:sp>
        <p:nvSpPr>
          <p:cNvPr id="3" name="Content Placeholder 2"/>
          <p:cNvSpPr>
            <a:spLocks noGrp="1"/>
          </p:cNvSpPr>
          <p:nvPr>
            <p:ph idx="1"/>
          </p:nvPr>
        </p:nvSpPr>
        <p:spPr/>
        <p:txBody>
          <a:bodyPr/>
          <a:lstStyle/>
          <a:p>
            <a:r>
              <a:rPr lang="en-CA" dirty="0" smtClean="0"/>
              <a:t>Up to now, we have been using the integer date type </a:t>
            </a:r>
            <a:r>
              <a:rPr lang="en-CA" dirty="0" err="1" smtClean="0">
                <a:latin typeface="Consolas" panose="020B0609020204030204" pitchFamily="49" charset="0"/>
              </a:rPr>
              <a:t>int</a:t>
            </a:r>
            <a:endParaRPr lang="en-CA" dirty="0" smtClean="0">
              <a:latin typeface="Consolas" panose="020B0609020204030204" pitchFamily="49" charset="0"/>
            </a:endParaRPr>
          </a:p>
          <a:p>
            <a:pPr lvl="1"/>
            <a:r>
              <a:rPr lang="en-US" dirty="0" smtClean="0"/>
              <a:t>Question: how is this stored on the computer?</a:t>
            </a:r>
          </a:p>
          <a:p>
            <a:pPr lvl="1"/>
            <a:endParaRPr lang="en-US" dirty="0"/>
          </a:p>
          <a:p>
            <a:r>
              <a:rPr lang="en-US" dirty="0"/>
              <a:t>Answer:</a:t>
            </a:r>
          </a:p>
          <a:p>
            <a:pPr lvl="1"/>
            <a:r>
              <a:rPr lang="en-US" dirty="0"/>
              <a:t>Every local variable or parameter of type </a:t>
            </a:r>
            <a:r>
              <a:rPr lang="en-US" dirty="0" err="1">
                <a:latin typeface="Consolas" panose="020B0609020204030204" pitchFamily="49" charset="0"/>
              </a:rPr>
              <a:t>int</a:t>
            </a:r>
            <a:r>
              <a:rPr lang="en-US" dirty="0"/>
              <a:t> occupies 32 bits</a:t>
            </a:r>
          </a:p>
          <a:p>
            <a:pPr lvl="1"/>
            <a:r>
              <a:rPr lang="en-US" dirty="0"/>
              <a:t>The compiler decides where the 32 bits will be in main memory</a:t>
            </a:r>
          </a:p>
          <a:p>
            <a:pPr lvl="1"/>
            <a:endParaRPr lang="en-US" dirty="0"/>
          </a:p>
          <a:p>
            <a:r>
              <a:rPr lang="en-US" dirty="0" smtClean="0"/>
              <a:t>Recall that when stored in binary,</a:t>
            </a:r>
          </a:p>
          <a:p>
            <a:pPr marL="0" indent="0">
              <a:buNone/>
            </a:pPr>
            <a:r>
              <a:rPr lang="en-US" dirty="0"/>
              <a:t>	</a:t>
            </a:r>
            <a:r>
              <a:rPr lang="en-US" dirty="0" smtClean="0"/>
              <a:t>a number is represented by a sequence of 0s and 1s</a:t>
            </a:r>
          </a:p>
          <a:p>
            <a:pPr lvl="1"/>
            <a:r>
              <a:rPr lang="en-US" dirty="0" smtClean="0"/>
              <a:t>Allocate four bytes for any local variable or parameter declared to be of type </a:t>
            </a:r>
            <a:r>
              <a:rPr lang="en-US" dirty="0" err="1" smtClean="0"/>
              <a:t>int</a:t>
            </a:r>
            <a:r>
              <a:rPr lang="en-US" dirty="0" smtClean="0"/>
              <a:t>, and then interpret those bits</a:t>
            </a:r>
            <a:endParaRPr lang="en-CA" dirty="0" smtClean="0"/>
          </a:p>
        </p:txBody>
      </p:sp>
    </p:spTree>
    <p:custDataLst>
      <p:tags r:id="rId1"/>
    </p:custDataLst>
    <p:extLst>
      <p:ext uri="{BB962C8B-B14F-4D97-AF65-F5344CB8AC3E}">
        <p14:creationId xmlns:p14="http://schemas.microsoft.com/office/powerpoint/2010/main" val="40157397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is an integer stored?</a:t>
            </a:r>
            <a:endParaRPr lang="en-CA" dirty="0"/>
          </a:p>
        </p:txBody>
      </p:sp>
      <p:sp>
        <p:nvSpPr>
          <p:cNvPr id="3" name="Content Placeholder 2"/>
          <p:cNvSpPr>
            <a:spLocks noGrp="1"/>
          </p:cNvSpPr>
          <p:nvPr>
            <p:ph idx="1"/>
          </p:nvPr>
        </p:nvSpPr>
        <p:spPr/>
        <p:txBody>
          <a:bodyPr/>
          <a:lstStyle/>
          <a:p>
            <a:r>
              <a:rPr lang="en-US" dirty="0" smtClean="0"/>
              <a:t>With 32 bits,</a:t>
            </a:r>
          </a:p>
          <a:p>
            <a:pPr marL="0" indent="0">
              <a:buNone/>
            </a:pPr>
            <a:r>
              <a:rPr lang="en-US" dirty="0"/>
              <a:t>	</a:t>
            </a:r>
            <a:r>
              <a:rPr lang="en-US" dirty="0" smtClean="0"/>
              <a:t>we could store 32 coefficients of a binary number:</a:t>
            </a:r>
          </a:p>
          <a:p>
            <a:pPr marL="0" indent="0" algn="ctr">
              <a:buNone/>
            </a:pPr>
            <a:r>
              <a:rPr lang="en-US" i="1" dirty="0" smtClean="0">
                <a:latin typeface="Times New Roman" panose="02020603050405020304" pitchFamily="18" charset="0"/>
                <a:cs typeface="Times New Roman" panose="02020603050405020304" pitchFamily="18" charset="0"/>
              </a:rPr>
              <a:t>b</a:t>
            </a:r>
            <a:r>
              <a:rPr lang="en-US" baseline="-25000" dirty="0" smtClean="0">
                <a:latin typeface="Times New Roman" panose="02020603050405020304" pitchFamily="18" charset="0"/>
                <a:cs typeface="Times New Roman" panose="02020603050405020304" pitchFamily="18" charset="0"/>
              </a:rPr>
              <a:t>31</a:t>
            </a:r>
            <a:r>
              <a:rPr lang="en-US" i="1" dirty="0" smtClean="0">
                <a:latin typeface="Times New Roman" panose="02020603050405020304" pitchFamily="18" charset="0"/>
                <a:cs typeface="Times New Roman" panose="02020603050405020304" pitchFamily="18" charset="0"/>
              </a:rPr>
              <a:t>b</a:t>
            </a:r>
            <a:r>
              <a:rPr lang="en-US" baseline="-25000" dirty="0" smtClean="0">
                <a:latin typeface="Times New Roman" panose="02020603050405020304" pitchFamily="18" charset="0"/>
                <a:cs typeface="Times New Roman" panose="02020603050405020304" pitchFamily="18" charset="0"/>
              </a:rPr>
              <a:t>30</a:t>
            </a:r>
            <a:r>
              <a:rPr lang="en-US" i="1" dirty="0" smtClean="0">
                <a:latin typeface="Times New Roman" panose="02020603050405020304" pitchFamily="18" charset="0"/>
                <a:cs typeface="Times New Roman" panose="02020603050405020304" pitchFamily="18" charset="0"/>
              </a:rPr>
              <a:t>b</a:t>
            </a:r>
            <a:r>
              <a:rPr lang="en-US" baseline="-25000" dirty="0" smtClean="0">
                <a:latin typeface="Times New Roman" panose="02020603050405020304" pitchFamily="18" charset="0"/>
                <a:cs typeface="Times New Roman" panose="02020603050405020304" pitchFamily="18" charset="0"/>
              </a:rPr>
              <a:t>29</a:t>
            </a:r>
            <a:r>
              <a:rPr lang="en-US" i="1" dirty="0" smtClean="0">
                <a:latin typeface="Times New Roman" panose="02020603050405020304" pitchFamily="18" charset="0"/>
                <a:cs typeface="Times New Roman" panose="02020603050405020304" pitchFamily="18" charset="0"/>
              </a:rPr>
              <a:t>b</a:t>
            </a:r>
            <a:r>
              <a:rPr lang="en-US" baseline="-25000" dirty="0" smtClean="0">
                <a:latin typeface="Times New Roman" panose="02020603050405020304" pitchFamily="18" charset="0"/>
                <a:cs typeface="Times New Roman" panose="02020603050405020304" pitchFamily="18" charset="0"/>
              </a:rPr>
              <a:t>28</a:t>
            </a:r>
            <a:r>
              <a:rPr lang="en-US" i="1" dirty="0" smtClean="0">
                <a:latin typeface="Times New Roman" panose="02020603050405020304" pitchFamily="18" charset="0"/>
                <a:cs typeface="Times New Roman" panose="02020603050405020304" pitchFamily="18" charset="0"/>
              </a:rPr>
              <a:t>b</a:t>
            </a:r>
            <a:r>
              <a:rPr lang="en-US" baseline="-25000" dirty="0" smtClean="0">
                <a:latin typeface="Times New Roman" panose="02020603050405020304" pitchFamily="18" charset="0"/>
                <a:cs typeface="Times New Roman" panose="02020603050405020304" pitchFamily="18" charset="0"/>
              </a:rPr>
              <a:t>27</a:t>
            </a:r>
            <a:r>
              <a:rPr lang="en-US" i="1" dirty="0" smtClean="0">
                <a:latin typeface="Times New Roman" panose="02020603050405020304" pitchFamily="18" charset="0"/>
                <a:cs typeface="Times New Roman" panose="02020603050405020304" pitchFamily="18" charset="0"/>
              </a:rPr>
              <a:t>b</a:t>
            </a:r>
            <a:r>
              <a:rPr lang="en-US" baseline="-25000" dirty="0" smtClean="0">
                <a:latin typeface="Times New Roman" panose="02020603050405020304" pitchFamily="18" charset="0"/>
                <a:cs typeface="Times New Roman" panose="02020603050405020304" pitchFamily="18" charset="0"/>
              </a:rPr>
              <a:t>26</a:t>
            </a:r>
            <a:r>
              <a:rPr lang="en-US" i="1" dirty="0" smtClean="0">
                <a:latin typeface="Times New Roman" panose="02020603050405020304" pitchFamily="18" charset="0"/>
                <a:cs typeface="Times New Roman" panose="02020603050405020304" pitchFamily="18" charset="0"/>
              </a:rPr>
              <a:t> … b</a:t>
            </a:r>
            <a:r>
              <a:rPr lang="en-US" baseline="-25000" dirty="0" smtClean="0">
                <a:latin typeface="Times New Roman" panose="02020603050405020304" pitchFamily="18" charset="0"/>
                <a:cs typeface="Times New Roman" panose="02020603050405020304" pitchFamily="18" charset="0"/>
              </a:rPr>
              <a:t>3</a:t>
            </a:r>
            <a:r>
              <a:rPr lang="en-US" i="1" dirty="0" smtClean="0">
                <a:latin typeface="Times New Roman" panose="02020603050405020304" pitchFamily="18" charset="0"/>
                <a:cs typeface="Times New Roman" panose="02020603050405020304" pitchFamily="18" charset="0"/>
              </a:rPr>
              <a:t>b</a:t>
            </a:r>
            <a:r>
              <a:rPr lang="en-US" baseline="-25000" dirty="0" smtClean="0">
                <a:latin typeface="Times New Roman" panose="02020603050405020304" pitchFamily="18" charset="0"/>
                <a:cs typeface="Times New Roman" panose="02020603050405020304" pitchFamily="18" charset="0"/>
              </a:rPr>
              <a:t>2</a:t>
            </a:r>
            <a:r>
              <a:rPr lang="en-US" i="1" dirty="0" smtClean="0">
                <a:latin typeface="Times New Roman" panose="02020603050405020304" pitchFamily="18" charset="0"/>
                <a:cs typeface="Times New Roman" panose="02020603050405020304" pitchFamily="18" charset="0"/>
              </a:rPr>
              <a:t>b</a:t>
            </a:r>
            <a:r>
              <a:rPr lang="en-US" baseline="-25000" dirty="0" smtClean="0">
                <a:latin typeface="Times New Roman" panose="02020603050405020304" pitchFamily="18" charset="0"/>
                <a:cs typeface="Times New Roman" panose="02020603050405020304" pitchFamily="18" charset="0"/>
              </a:rPr>
              <a:t>1</a:t>
            </a:r>
            <a:r>
              <a:rPr lang="en-US" i="1" dirty="0" smtClean="0">
                <a:latin typeface="Times New Roman" panose="02020603050405020304" pitchFamily="18" charset="0"/>
                <a:cs typeface="Times New Roman" panose="02020603050405020304" pitchFamily="18" charset="0"/>
              </a:rPr>
              <a:t>b</a:t>
            </a:r>
            <a:r>
              <a:rPr lang="en-US" baseline="-25000" dirty="0" smtClean="0">
                <a:latin typeface="Times New Roman" panose="02020603050405020304" pitchFamily="18" charset="0"/>
                <a:cs typeface="Times New Roman" panose="02020603050405020304" pitchFamily="18" charset="0"/>
              </a:rPr>
              <a:t>0</a:t>
            </a:r>
            <a:endParaRPr lang="en-US" i="1" dirty="0">
              <a:latin typeface="Times New Roman" panose="02020603050405020304" pitchFamily="18" charset="0"/>
              <a:cs typeface="Times New Roman" panose="02020603050405020304" pitchFamily="18" charset="0"/>
            </a:endParaRPr>
          </a:p>
          <a:p>
            <a:endParaRPr lang="en-US" dirty="0" smtClean="0"/>
          </a:p>
          <a:p>
            <a:r>
              <a:rPr lang="en-US" dirty="0" smtClean="0"/>
              <a:t>The bit labeled </a:t>
            </a:r>
            <a:r>
              <a:rPr lang="en-US" i="1" dirty="0" err="1" smtClean="0"/>
              <a:t>b</a:t>
            </a:r>
            <a:r>
              <a:rPr lang="en-US" i="1" baseline="-25000" dirty="0" err="1" smtClean="0"/>
              <a:t>k</a:t>
            </a:r>
            <a:r>
              <a:rPr lang="en-US" i="1" dirty="0" smtClean="0"/>
              <a:t> </a:t>
            </a:r>
            <a:r>
              <a:rPr lang="en-US" dirty="0" smtClean="0"/>
              <a:t>is the coefficient of 2</a:t>
            </a:r>
            <a:r>
              <a:rPr lang="en-US" i="1" baseline="30000" dirty="0" smtClean="0"/>
              <a:t>k</a:t>
            </a:r>
          </a:p>
          <a:p>
            <a:pPr lvl="1"/>
            <a:r>
              <a:rPr lang="en-US" dirty="0" smtClean="0"/>
              <a:t>This is why we always start with the </a:t>
            </a:r>
            <a:r>
              <a:rPr lang="en-US" dirty="0" err="1" smtClean="0"/>
              <a:t>zeroeth</a:t>
            </a:r>
            <a:r>
              <a:rPr lang="en-US" dirty="0" smtClean="0"/>
              <a:t> bit on the right</a:t>
            </a:r>
          </a:p>
          <a:p>
            <a:pPr lvl="1"/>
            <a:r>
              <a:rPr lang="en-US" dirty="0" smtClean="0"/>
              <a:t>If necessary, bits beyond the most significant 1 are zero</a:t>
            </a:r>
          </a:p>
          <a:p>
            <a:pPr lvl="1"/>
            <a:endParaRPr lang="en-US" dirty="0"/>
          </a:p>
        </p:txBody>
      </p:sp>
    </p:spTree>
    <p:custDataLst>
      <p:tags r:id="rId1"/>
    </p:custDataLst>
    <p:extLst>
      <p:ext uri="{BB962C8B-B14F-4D97-AF65-F5344CB8AC3E}">
        <p14:creationId xmlns:p14="http://schemas.microsoft.com/office/powerpoint/2010/main" val="37971606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is an integer stored?</a:t>
            </a:r>
            <a:endParaRPr lang="en-CA" dirty="0"/>
          </a:p>
        </p:txBody>
      </p:sp>
      <p:sp>
        <p:nvSpPr>
          <p:cNvPr id="3" name="Content Placeholder 2"/>
          <p:cNvSpPr>
            <a:spLocks noGrp="1"/>
          </p:cNvSpPr>
          <p:nvPr>
            <p:ph idx="1"/>
          </p:nvPr>
        </p:nvSpPr>
        <p:spPr/>
        <p:txBody>
          <a:bodyPr/>
          <a:lstStyle/>
          <a:p>
            <a:r>
              <a:rPr lang="en-US" dirty="0" smtClean="0"/>
              <a:t>For example, in this program, the local variable </a:t>
            </a:r>
            <a:r>
              <a:rPr lang="en-US" dirty="0" smtClean="0">
                <a:latin typeface="Consolas" panose="020B0609020204030204" pitchFamily="49" charset="0"/>
              </a:rPr>
              <a:t>m</a:t>
            </a:r>
            <a:r>
              <a:rPr lang="en-US" dirty="0" smtClean="0"/>
              <a:t> is stored as</a:t>
            </a:r>
          </a:p>
          <a:p>
            <a:pPr marL="0" indent="0" algn="ctr">
              <a:buNone/>
            </a:pPr>
            <a:r>
              <a:rPr lang="en-US" dirty="0" smtClean="0">
                <a:latin typeface="Consolas" panose="020B0609020204030204" pitchFamily="49" charset="0"/>
              </a:rPr>
              <a:t>00000000000000000000000000000101</a:t>
            </a:r>
          </a:p>
          <a:p>
            <a:pPr marL="800100" lvl="2" indent="0" algn="l">
              <a:buNone/>
            </a:pPr>
            <a:r>
              <a:rPr lang="en-US" dirty="0" smtClean="0">
                <a:latin typeface="Consolas" panose="020B0609020204030204" pitchFamily="49" charset="0"/>
              </a:rPr>
              <a:t>#include &lt;</a:t>
            </a:r>
            <a:r>
              <a:rPr lang="en-US" dirty="0" err="1" smtClean="0">
                <a:latin typeface="Consolas" panose="020B0609020204030204" pitchFamily="49" charset="0"/>
              </a:rPr>
              <a:t>iostream</a:t>
            </a:r>
            <a:r>
              <a:rPr lang="en-US" dirty="0" smtClean="0">
                <a:latin typeface="Consolas" panose="020B0609020204030204" pitchFamily="49" charset="0"/>
              </a:rPr>
              <a:t>&gt;</a:t>
            </a:r>
          </a:p>
          <a:p>
            <a:pPr marL="800100" lvl="2" indent="0" algn="l">
              <a:buNone/>
            </a:pPr>
            <a:endParaRPr lang="en-US" dirty="0">
              <a:latin typeface="Consolas" panose="020B0609020204030204" pitchFamily="49" charset="0"/>
            </a:endParaRPr>
          </a:p>
          <a:p>
            <a:pPr marL="800100" lvl="2" indent="0" algn="l">
              <a:buNone/>
            </a:pPr>
            <a:r>
              <a:rPr lang="en-US" dirty="0" err="1" smtClean="0">
                <a:latin typeface="Consolas" panose="020B0609020204030204" pitchFamily="49" charset="0"/>
              </a:rPr>
              <a:t>int</a:t>
            </a:r>
            <a:r>
              <a:rPr lang="en-US" dirty="0" smtClean="0">
                <a:latin typeface="Consolas" panose="020B0609020204030204" pitchFamily="49" charset="0"/>
              </a:rPr>
              <a:t> main();</a:t>
            </a:r>
          </a:p>
          <a:p>
            <a:pPr marL="800100" lvl="2" indent="0" algn="l">
              <a:buNone/>
            </a:pPr>
            <a:endParaRPr lang="en-US" dirty="0">
              <a:latin typeface="Consolas" panose="020B0609020204030204" pitchFamily="49" charset="0"/>
            </a:endParaRPr>
          </a:p>
          <a:p>
            <a:pPr marL="800100" lvl="2" indent="0" algn="l">
              <a:buNone/>
            </a:pPr>
            <a:r>
              <a:rPr lang="en-US" dirty="0" err="1" smtClean="0">
                <a:latin typeface="Consolas" panose="020B0609020204030204" pitchFamily="49" charset="0"/>
              </a:rPr>
              <a:t>int</a:t>
            </a:r>
            <a:r>
              <a:rPr lang="en-US" dirty="0" smtClean="0">
                <a:latin typeface="Consolas" panose="020B0609020204030204" pitchFamily="49" charset="0"/>
              </a:rPr>
              <a:t> main() {</a:t>
            </a:r>
          </a:p>
          <a:p>
            <a:pPr marL="800100" lvl="2" indent="0" algn="l">
              <a:buNone/>
            </a:pPr>
            <a:r>
              <a:rPr lang="en-US" dirty="0">
                <a:latin typeface="Consolas" panose="020B0609020204030204" pitchFamily="49" charset="0"/>
              </a:rPr>
              <a:t> </a:t>
            </a:r>
            <a:r>
              <a:rPr lang="en-US" dirty="0" smtClean="0">
                <a:latin typeface="Consolas" panose="020B0609020204030204" pitchFamily="49" charset="0"/>
              </a:rPr>
              <a:t>   </a:t>
            </a:r>
            <a:r>
              <a:rPr lang="en-US" dirty="0" err="1" smtClean="0">
                <a:latin typeface="Consolas" panose="020B0609020204030204" pitchFamily="49" charset="0"/>
              </a:rPr>
              <a:t>int</a:t>
            </a:r>
            <a:r>
              <a:rPr lang="en-US" dirty="0" smtClean="0">
                <a:latin typeface="Consolas" panose="020B0609020204030204" pitchFamily="49" charset="0"/>
              </a:rPr>
              <a:t> m{5};</a:t>
            </a:r>
          </a:p>
          <a:p>
            <a:pPr marL="800100" lvl="2" indent="0" algn="l">
              <a:buNone/>
            </a:pPr>
            <a:r>
              <a:rPr lang="en-US" dirty="0" smtClean="0">
                <a:latin typeface="Consolas" panose="020B0609020204030204" pitchFamily="49" charset="0"/>
              </a:rPr>
              <a:t>    </a:t>
            </a:r>
            <a:r>
              <a:rPr lang="en-US" dirty="0" err="1" smtClean="0">
                <a:latin typeface="Consolas" panose="020B0609020204030204" pitchFamily="49" charset="0"/>
              </a:rPr>
              <a:t>std</a:t>
            </a:r>
            <a:r>
              <a:rPr lang="en-US" dirty="0" smtClean="0">
                <a:latin typeface="Consolas" panose="020B0609020204030204" pitchFamily="49" charset="0"/>
              </a:rPr>
              <a:t>::</a:t>
            </a:r>
            <a:r>
              <a:rPr lang="en-US" dirty="0" err="1" smtClean="0">
                <a:latin typeface="Consolas" panose="020B0609020204030204" pitchFamily="49" charset="0"/>
              </a:rPr>
              <a:t>cout</a:t>
            </a:r>
            <a:r>
              <a:rPr lang="en-US" dirty="0" smtClean="0">
                <a:latin typeface="Consolas" panose="020B0609020204030204" pitchFamily="49" charset="0"/>
              </a:rPr>
              <a:t> &lt;&lt; m &lt;&lt; </a:t>
            </a:r>
            <a:r>
              <a:rPr lang="en-US" dirty="0" err="1" smtClean="0">
                <a:latin typeface="Consolas" panose="020B0609020204030204" pitchFamily="49" charset="0"/>
              </a:rPr>
              <a:t>std</a:t>
            </a:r>
            <a:r>
              <a:rPr lang="en-US" dirty="0" smtClean="0">
                <a:latin typeface="Consolas" panose="020B0609020204030204" pitchFamily="49" charset="0"/>
              </a:rPr>
              <a:t>::</a:t>
            </a:r>
            <a:r>
              <a:rPr lang="en-US" dirty="0" err="1" smtClean="0">
                <a:latin typeface="Consolas" panose="020B0609020204030204" pitchFamily="49" charset="0"/>
              </a:rPr>
              <a:t>endl</a:t>
            </a:r>
            <a:r>
              <a:rPr lang="en-US" dirty="0" smtClean="0">
                <a:latin typeface="Consolas" panose="020B0609020204030204" pitchFamily="49" charset="0"/>
              </a:rPr>
              <a:t>;</a:t>
            </a:r>
          </a:p>
          <a:p>
            <a:pPr marL="800100" lvl="2" indent="0" algn="l">
              <a:buNone/>
            </a:pPr>
            <a:endParaRPr lang="en-US" dirty="0">
              <a:latin typeface="Consolas" panose="020B0609020204030204" pitchFamily="49" charset="0"/>
            </a:endParaRPr>
          </a:p>
          <a:p>
            <a:pPr marL="800100" lvl="2" indent="0" algn="l">
              <a:buNone/>
            </a:pPr>
            <a:r>
              <a:rPr lang="en-US" dirty="0" smtClean="0">
                <a:latin typeface="Consolas" panose="020B0609020204030204" pitchFamily="49" charset="0"/>
              </a:rPr>
              <a:t>    return 0;</a:t>
            </a:r>
          </a:p>
          <a:p>
            <a:pPr marL="800100" lvl="2" indent="0" algn="l">
              <a:buNone/>
            </a:pPr>
            <a:r>
              <a:rPr lang="en-US" dirty="0" smtClean="0">
                <a:latin typeface="Consolas" panose="020B0609020204030204" pitchFamily="49" charset="0"/>
              </a:rPr>
              <a:t>}</a:t>
            </a:r>
          </a:p>
          <a:p>
            <a:pPr lvl="0"/>
            <a:endParaRPr lang="en-US" dirty="0" smtClean="0">
              <a:solidFill>
                <a:prstClr val="black"/>
              </a:solidFill>
            </a:endParaRPr>
          </a:p>
          <a:p>
            <a:pPr lvl="1"/>
            <a:r>
              <a:rPr lang="en-US" dirty="0" smtClean="0">
                <a:solidFill>
                  <a:prstClr val="black"/>
                </a:solidFill>
              </a:rPr>
              <a:t>When printed, the 32 bits are interpreted as an integer</a:t>
            </a:r>
            <a:endParaRPr lang="en-US" dirty="0">
              <a:latin typeface="Consolas" panose="020B0609020204030204" pitchFamily="49" charset="0"/>
            </a:endParaRPr>
          </a:p>
        </p:txBody>
      </p:sp>
    </p:spTree>
    <p:custDataLst>
      <p:tags r:id="rId1"/>
    </p:custDataLst>
    <p:extLst>
      <p:ext uri="{BB962C8B-B14F-4D97-AF65-F5344CB8AC3E}">
        <p14:creationId xmlns:p14="http://schemas.microsoft.com/office/powerpoint/2010/main" val="3294177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is an integer stored?</a:t>
            </a:r>
            <a:endParaRPr lang="en-CA" dirty="0"/>
          </a:p>
        </p:txBody>
      </p:sp>
      <p:sp>
        <p:nvSpPr>
          <p:cNvPr id="3" name="Content Placeholder 2"/>
          <p:cNvSpPr>
            <a:spLocks noGrp="1"/>
          </p:cNvSpPr>
          <p:nvPr>
            <p:ph idx="1"/>
          </p:nvPr>
        </p:nvSpPr>
        <p:spPr/>
        <p:txBody>
          <a:bodyPr/>
          <a:lstStyle/>
          <a:p>
            <a:r>
              <a:rPr lang="en-US" dirty="0" smtClean="0"/>
              <a:t>Problem: how do we store negative numbers?</a:t>
            </a:r>
          </a:p>
          <a:p>
            <a:pPr lvl="1"/>
            <a:r>
              <a:rPr lang="en-US" dirty="0" smtClean="0"/>
              <a:t>We need to store either a </a:t>
            </a:r>
            <a:r>
              <a:rPr lang="en-US" dirty="0" smtClean="0">
                <a:latin typeface="Consolas" panose="020B0609020204030204" pitchFamily="49" charset="0"/>
              </a:rPr>
              <a:t>+</a:t>
            </a:r>
            <a:r>
              <a:rPr lang="en-US" dirty="0" smtClean="0"/>
              <a:t> or a </a:t>
            </a:r>
            <a:r>
              <a:rPr lang="en-US" dirty="0" smtClean="0">
                <a:latin typeface="Consolas" panose="020B0609020204030204" pitchFamily="49" charset="0"/>
              </a:rPr>
              <a:t>–</a:t>
            </a:r>
            <a:r>
              <a:rPr lang="en-US" dirty="0" smtClean="0"/>
              <a:t> a</a:t>
            </a:r>
          </a:p>
          <a:p>
            <a:pPr lvl="1"/>
            <a:r>
              <a:rPr lang="en-US" dirty="0" smtClean="0"/>
              <a:t>To do this, we could allocate one bit to store the sign:</a:t>
            </a:r>
            <a:endParaRPr lang="en-US" dirty="0" smtClean="0">
              <a:latin typeface="Consolas" panose="020B0609020204030204" pitchFamily="49" charset="0"/>
            </a:endParaRPr>
          </a:p>
          <a:p>
            <a:pPr marL="0" indent="0" algn="ctr">
              <a:buNone/>
            </a:pPr>
            <a:r>
              <a:rPr lang="en-US" dirty="0" smtClean="0">
                <a:solidFill>
                  <a:srgbClr val="FF0000"/>
                </a:solidFill>
                <a:latin typeface="Consolas" panose="020B0609020204030204" pitchFamily="49" charset="0"/>
              </a:rPr>
              <a:t>0</a:t>
            </a:r>
            <a:r>
              <a:rPr lang="en-US" dirty="0" smtClean="0">
                <a:latin typeface="Consolas" panose="020B0609020204030204" pitchFamily="49" charset="0"/>
              </a:rPr>
              <a:t>0000000000000000000000000000101</a:t>
            </a:r>
          </a:p>
          <a:p>
            <a:pPr marL="0" indent="0" algn="ctr">
              <a:buNone/>
            </a:pPr>
            <a:endParaRPr lang="en-US" dirty="0">
              <a:latin typeface="Consolas" panose="020B0609020204030204" pitchFamily="49" charset="0"/>
            </a:endParaRPr>
          </a:p>
          <a:p>
            <a:pPr marL="0" indent="0" algn="ctr">
              <a:buNone/>
            </a:pPr>
            <a:endParaRPr lang="en-US" dirty="0" smtClean="0">
              <a:latin typeface="Consolas" panose="020B0609020204030204" pitchFamily="49" charset="0"/>
            </a:endParaRPr>
          </a:p>
          <a:p>
            <a:pPr lvl="1"/>
            <a:endParaRPr lang="en-US" dirty="0" smtClean="0">
              <a:solidFill>
                <a:prstClr val="black"/>
              </a:solidFill>
            </a:endParaRPr>
          </a:p>
          <a:p>
            <a:pPr lvl="1"/>
            <a:r>
              <a:rPr lang="en-US" dirty="0" smtClean="0">
                <a:solidFill>
                  <a:prstClr val="black"/>
                </a:solidFill>
              </a:rPr>
              <a:t>Our convention could be:</a:t>
            </a:r>
          </a:p>
          <a:p>
            <a:pPr lvl="2"/>
            <a:r>
              <a:rPr lang="en-US" dirty="0" smtClean="0">
                <a:solidFill>
                  <a:prstClr val="black"/>
                </a:solidFill>
              </a:rPr>
              <a:t>If the sign bit is </a:t>
            </a:r>
            <a:r>
              <a:rPr lang="en-US" dirty="0" smtClean="0">
                <a:latin typeface="Consolas" panose="020B0609020204030204" pitchFamily="49" charset="0"/>
              </a:rPr>
              <a:t>0</a:t>
            </a:r>
            <a:r>
              <a:rPr lang="en-US" dirty="0" smtClean="0">
                <a:solidFill>
                  <a:prstClr val="black"/>
                </a:solidFill>
              </a:rPr>
              <a:t>, the number is positive</a:t>
            </a:r>
          </a:p>
          <a:p>
            <a:pPr lvl="2"/>
            <a:r>
              <a:rPr lang="en-US" dirty="0" smtClean="0">
                <a:solidFill>
                  <a:prstClr val="black"/>
                </a:solidFill>
              </a:rPr>
              <a:t>Otherwise, the sign bit is </a:t>
            </a:r>
            <a:r>
              <a:rPr lang="en-US" dirty="0">
                <a:latin typeface="Consolas" panose="020B0609020204030204" pitchFamily="49" charset="0"/>
              </a:rPr>
              <a:t>1</a:t>
            </a:r>
            <a:r>
              <a:rPr lang="en-US" dirty="0" smtClean="0">
                <a:solidFill>
                  <a:prstClr val="black"/>
                </a:solidFill>
              </a:rPr>
              <a:t>, indicating the number is negative</a:t>
            </a:r>
          </a:p>
          <a:p>
            <a:pPr lvl="2"/>
            <a:endParaRPr lang="en-US" dirty="0">
              <a:solidFill>
                <a:prstClr val="black"/>
              </a:solidFill>
            </a:endParaRPr>
          </a:p>
          <a:p>
            <a:r>
              <a:rPr lang="en-US" dirty="0" smtClean="0">
                <a:solidFill>
                  <a:prstClr val="black"/>
                </a:solidFill>
              </a:rPr>
              <a:t>Recall, all these are stored in the computer as voltages in a circuit…</a:t>
            </a:r>
          </a:p>
          <a:p>
            <a:pPr lvl="1"/>
            <a:r>
              <a:rPr lang="en-US" dirty="0" smtClean="0">
                <a:solidFill>
                  <a:prstClr val="black"/>
                </a:solidFill>
              </a:rPr>
              <a:t>More in your course on digital circuits </a:t>
            </a:r>
            <a:r>
              <a:rPr lang="en-US" smtClean="0">
                <a:solidFill>
                  <a:prstClr val="black"/>
                </a:solidFill>
              </a:rPr>
              <a:t>and </a:t>
            </a:r>
            <a:endParaRPr lang="en-US" dirty="0" smtClean="0">
              <a:solidFill>
                <a:prstClr val="black"/>
              </a:solidFill>
            </a:endParaRPr>
          </a:p>
          <a:p>
            <a:pPr marL="0" indent="0" algn="ctr">
              <a:buNone/>
            </a:pPr>
            <a:endParaRPr lang="en-US" dirty="0" smtClean="0">
              <a:latin typeface="Consolas" panose="020B0609020204030204" pitchFamily="49" charset="0"/>
            </a:endParaRPr>
          </a:p>
        </p:txBody>
      </p:sp>
      <p:sp>
        <p:nvSpPr>
          <p:cNvPr id="4" name="Rectangle 3"/>
          <p:cNvSpPr/>
          <p:nvPr/>
        </p:nvSpPr>
        <p:spPr>
          <a:xfrm>
            <a:off x="2123728" y="3385204"/>
            <a:ext cx="3488455" cy="369332"/>
          </a:xfrm>
          <a:prstGeom prst="rect">
            <a:avLst/>
          </a:prstGeom>
        </p:spPr>
        <p:txBody>
          <a:bodyPr wrap="none">
            <a:spAutoFit/>
          </a:bodyPr>
          <a:lstStyle/>
          <a:p>
            <a:r>
              <a:rPr lang="en-US" dirty="0" smtClean="0">
                <a:latin typeface="Georgia" panose="02040502050405020303" pitchFamily="18" charset="0"/>
              </a:rPr>
              <a:t>Proposed location of the </a:t>
            </a:r>
            <a:r>
              <a:rPr lang="en-US" i="1" dirty="0" smtClean="0">
                <a:latin typeface="Georgia" panose="02040502050405020303" pitchFamily="18" charset="0"/>
              </a:rPr>
              <a:t>sign bit</a:t>
            </a:r>
            <a:endParaRPr lang="en-CA" dirty="0">
              <a:latin typeface="Georgia" panose="02040502050405020303" pitchFamily="18" charset="0"/>
            </a:endParaRPr>
          </a:p>
        </p:txBody>
      </p:sp>
      <p:cxnSp>
        <p:nvCxnSpPr>
          <p:cNvPr id="6" name="Straight Arrow Connector 5"/>
          <p:cNvCxnSpPr/>
          <p:nvPr/>
        </p:nvCxnSpPr>
        <p:spPr>
          <a:xfrm flipH="1" flipV="1">
            <a:off x="2457890" y="3014204"/>
            <a:ext cx="216024" cy="458729"/>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185628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Base </a:t>
            </a:r>
            <a:r>
              <a:rPr lang="en-CA" dirty="0" smtClean="0"/>
              <a:t>2</a:t>
            </a:r>
            <a:endParaRPr lang="en-CA" dirty="0"/>
          </a:p>
        </p:txBody>
      </p:sp>
      <p:sp>
        <p:nvSpPr>
          <p:cNvPr id="3" name="Content Placeholder 2"/>
          <p:cNvSpPr>
            <a:spLocks noGrp="1"/>
          </p:cNvSpPr>
          <p:nvPr>
            <p:ph idx="1"/>
          </p:nvPr>
        </p:nvSpPr>
        <p:spPr/>
        <p:txBody>
          <a:bodyPr/>
          <a:lstStyle/>
          <a:p>
            <a:r>
              <a:rPr lang="en-CA" dirty="0" smtClean="0"/>
              <a:t>In a computer,</a:t>
            </a:r>
          </a:p>
          <a:p>
            <a:pPr marL="0" indent="0">
              <a:buNone/>
            </a:pPr>
            <a:r>
              <a:rPr lang="en-CA" dirty="0" smtClean="0"/>
              <a:t>	a number must be stored as a voltage</a:t>
            </a:r>
          </a:p>
          <a:p>
            <a:endParaRPr lang="en-US" dirty="0"/>
          </a:p>
          <a:p>
            <a:r>
              <a:rPr lang="en-US" dirty="0" smtClean="0"/>
              <a:t>Having ten different voltages is difficult to design and maintain</a:t>
            </a:r>
          </a:p>
          <a:p>
            <a:pPr lvl="1"/>
            <a:r>
              <a:rPr lang="en-US" dirty="0" smtClean="0"/>
              <a:t>Some of the earliest computers did use base 10</a:t>
            </a:r>
          </a:p>
          <a:p>
            <a:pPr lvl="2"/>
            <a:r>
              <a:rPr lang="en-US" dirty="0" smtClean="0"/>
              <a:t>Back in the 1940s</a:t>
            </a:r>
          </a:p>
          <a:p>
            <a:endParaRPr lang="en-US" dirty="0" smtClean="0"/>
          </a:p>
          <a:p>
            <a:r>
              <a:rPr lang="en-US" dirty="0" smtClean="0"/>
              <a:t>Instead, it is easiest to have only two voltages:</a:t>
            </a:r>
          </a:p>
          <a:p>
            <a:pPr lvl="1"/>
            <a:r>
              <a:rPr lang="en-US" dirty="0" smtClean="0">
                <a:latin typeface="Times New Roman" panose="02020603050405020304" pitchFamily="18" charset="0"/>
                <a:cs typeface="Times New Roman" panose="02020603050405020304" pitchFamily="18" charset="0"/>
              </a:rPr>
              <a:t>0</a:t>
            </a:r>
            <a:r>
              <a:rPr lang="en-US" dirty="0" smtClean="0"/>
              <a:t> is represented by </a:t>
            </a:r>
            <a:r>
              <a:rPr lang="en-US" dirty="0" smtClean="0">
                <a:latin typeface="Times New Roman" panose="02020603050405020304" pitchFamily="18" charset="0"/>
                <a:cs typeface="Times New Roman" panose="02020603050405020304" pitchFamily="18" charset="0"/>
              </a:rPr>
              <a:t>0 V</a:t>
            </a:r>
          </a:p>
          <a:p>
            <a:pPr lvl="1"/>
            <a:r>
              <a:rPr lang="en-US" dirty="0" smtClean="0">
                <a:latin typeface="Times New Roman" panose="02020603050405020304" pitchFamily="18" charset="0"/>
                <a:cs typeface="Times New Roman" panose="02020603050405020304" pitchFamily="18" charset="0"/>
              </a:rPr>
              <a:t>1</a:t>
            </a:r>
            <a:r>
              <a:rPr lang="en-US" dirty="0" smtClean="0"/>
              <a:t> is represented by </a:t>
            </a:r>
            <a:r>
              <a:rPr lang="en-US" dirty="0" smtClean="0">
                <a:latin typeface="Times New Roman" panose="02020603050405020304" pitchFamily="18" charset="0"/>
                <a:cs typeface="Times New Roman" panose="02020603050405020304" pitchFamily="18" charset="0"/>
              </a:rPr>
              <a:t>5 V</a:t>
            </a:r>
          </a:p>
          <a:p>
            <a:r>
              <a:rPr lang="en-US" dirty="0" smtClean="0"/>
              <a:t>That is, we only have two digits, </a:t>
            </a:r>
            <a:r>
              <a:rPr lang="en-US" dirty="0" smtClean="0">
                <a:latin typeface="Times New Roman" panose="02020603050405020304" pitchFamily="18" charset="0"/>
                <a:cs typeface="Times New Roman" panose="02020603050405020304" pitchFamily="18" charset="0"/>
              </a:rPr>
              <a:t>0</a:t>
            </a:r>
            <a:r>
              <a:rPr lang="en-US" dirty="0" smtClean="0"/>
              <a:t> and </a:t>
            </a:r>
            <a:r>
              <a:rPr lang="en-US" dirty="0" smtClean="0">
                <a:latin typeface="Times New Roman" panose="02020603050405020304" pitchFamily="18" charset="0"/>
                <a:cs typeface="Times New Roman" panose="02020603050405020304" pitchFamily="18" charset="0"/>
              </a:rPr>
              <a:t>1</a:t>
            </a:r>
          </a:p>
          <a:p>
            <a:pPr lvl="1"/>
            <a:r>
              <a:rPr lang="en-US" dirty="0" smtClean="0"/>
              <a:t>We will call these </a:t>
            </a:r>
            <a:r>
              <a:rPr lang="en-US" i="1" dirty="0" smtClean="0">
                <a:solidFill>
                  <a:srgbClr val="FF0000"/>
                </a:solidFill>
              </a:rPr>
              <a:t>bits</a:t>
            </a:r>
            <a:r>
              <a:rPr lang="en-US" dirty="0" smtClean="0">
                <a:solidFill>
                  <a:srgbClr val="FF0000"/>
                </a:solidFill>
              </a:rPr>
              <a:t> </a:t>
            </a:r>
            <a:r>
              <a:rPr lang="en-US" dirty="0" smtClean="0"/>
              <a:t>from </a:t>
            </a:r>
            <a:r>
              <a:rPr lang="en-US" i="1" dirty="0" smtClean="0">
                <a:solidFill>
                  <a:srgbClr val="FF0000"/>
                </a:solidFill>
              </a:rPr>
              <a:t>b</a:t>
            </a:r>
            <a:r>
              <a:rPr lang="en-US" dirty="0" smtClean="0"/>
              <a:t>inary dig</a:t>
            </a:r>
            <a:r>
              <a:rPr lang="en-US" i="1" dirty="0" smtClean="0">
                <a:solidFill>
                  <a:srgbClr val="FF0000"/>
                </a:solidFill>
              </a:rPr>
              <a:t>its</a:t>
            </a:r>
          </a:p>
        </p:txBody>
      </p:sp>
    </p:spTree>
    <p:custDataLst>
      <p:tags r:id="rId1"/>
    </p:custDataLst>
    <p:extLst>
      <p:ext uri="{BB962C8B-B14F-4D97-AF65-F5344CB8AC3E}">
        <p14:creationId xmlns:p14="http://schemas.microsoft.com/office/powerpoint/2010/main" val="20641933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Counting</a:t>
            </a:r>
            <a:endParaRPr lang="en-CA" dirty="0"/>
          </a:p>
        </p:txBody>
      </p:sp>
      <p:sp>
        <p:nvSpPr>
          <p:cNvPr id="3" name="Content Placeholder 2"/>
          <p:cNvSpPr>
            <a:spLocks noGrp="1"/>
          </p:cNvSpPr>
          <p:nvPr>
            <p:ph idx="1"/>
          </p:nvPr>
        </p:nvSpPr>
        <p:spPr/>
        <p:txBody>
          <a:bodyPr/>
          <a:lstStyle/>
          <a:p>
            <a:r>
              <a:rPr lang="en-US" dirty="0" smtClean="0"/>
              <a:t>This means we have only two digits now:</a:t>
            </a:r>
          </a:p>
          <a:p>
            <a:pPr marL="0" indent="0" algn="ctr">
              <a:buNone/>
            </a:pPr>
            <a:r>
              <a:rPr lang="en-US" dirty="0" smtClean="0"/>
              <a:t>0, 1</a:t>
            </a:r>
          </a:p>
          <a:p>
            <a:pPr marL="0" indent="0" algn="ctr">
              <a:buNone/>
            </a:pPr>
            <a:endParaRPr lang="en-US" dirty="0"/>
          </a:p>
          <a:p>
            <a:pPr algn="l"/>
            <a:r>
              <a:rPr lang="en-US" dirty="0" smtClean="0"/>
              <a:t>Thus, the number after “1” is “10”,</a:t>
            </a:r>
          </a:p>
          <a:p>
            <a:pPr marL="0" indent="0" algn="l">
              <a:buNone/>
            </a:pPr>
            <a:r>
              <a:rPr lang="en-US" dirty="0"/>
              <a:t>	</a:t>
            </a:r>
            <a:r>
              <a:rPr lang="en-US" dirty="0" smtClean="0"/>
              <a:t>so 1 + 1 = 10</a:t>
            </a:r>
          </a:p>
          <a:p>
            <a:pPr marL="0" indent="0" algn="l">
              <a:buNone/>
            </a:pPr>
            <a:r>
              <a:rPr lang="en-US" dirty="0"/>
              <a:t>	</a:t>
            </a:r>
            <a:r>
              <a:rPr lang="en-US" dirty="0" smtClean="0"/>
              <a:t>also, 10 + 1 = 11</a:t>
            </a:r>
          </a:p>
          <a:p>
            <a:pPr marL="0" indent="0" algn="l">
              <a:buNone/>
            </a:pPr>
            <a:r>
              <a:rPr lang="en-US" dirty="0"/>
              <a:t>	</a:t>
            </a:r>
            <a:r>
              <a:rPr lang="en-US" dirty="0" smtClean="0"/>
              <a:t>thus, 11 + 1 = 100</a:t>
            </a:r>
          </a:p>
        </p:txBody>
      </p:sp>
    </p:spTree>
    <p:extLst>
      <p:ext uri="{BB962C8B-B14F-4D97-AF65-F5344CB8AC3E}">
        <p14:creationId xmlns:p14="http://schemas.microsoft.com/office/powerpoint/2010/main" val="23642898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4.9|11|26.7|8.1|6.2|5.2|4.4|2.3|3.8|9.8"/>
</p:tagLst>
</file>

<file path=ppt/tags/tag10.xml><?xml version="1.0" encoding="utf-8"?>
<p:tagLst xmlns:a="http://schemas.openxmlformats.org/drawingml/2006/main" xmlns:r="http://schemas.openxmlformats.org/officeDocument/2006/relationships" xmlns:p="http://schemas.openxmlformats.org/presentationml/2006/main">
  <p:tag name="TIMING" val="|10|9.7|9.1|7.2|4.6|6.7|14.3"/>
</p:tagLst>
</file>

<file path=ppt/tags/tag11.xml><?xml version="1.0" encoding="utf-8"?>
<p:tagLst xmlns:a="http://schemas.openxmlformats.org/drawingml/2006/main" xmlns:r="http://schemas.openxmlformats.org/officeDocument/2006/relationships" xmlns:p="http://schemas.openxmlformats.org/presentationml/2006/main">
  <p:tag name="TIMING" val="|22.5|17.9|2.2|1.4|2|1.1|4.2|0.5|3.3|2.1|1|1.9|2.1|1|3.8|0.6|7.6|1.1|1.8|2.7|7|0.6|2.6|1.5|1|1.3|1|2|0.9|1.4|3|0.7|3.6|0.8|6.7|3.8|25.2|20.8|18.1"/>
</p:tagLst>
</file>

<file path=ppt/tags/tag12.xml><?xml version="1.0" encoding="utf-8"?>
<p:tagLst xmlns:a="http://schemas.openxmlformats.org/drawingml/2006/main" xmlns:r="http://schemas.openxmlformats.org/officeDocument/2006/relationships" xmlns:p="http://schemas.openxmlformats.org/presentationml/2006/main">
  <p:tag name="TIMING" val="|14.8|18.5|35.9"/>
</p:tagLst>
</file>

<file path=ppt/tags/tag13.xml><?xml version="1.0" encoding="utf-8"?>
<p:tagLst xmlns:a="http://schemas.openxmlformats.org/drawingml/2006/main" xmlns:r="http://schemas.openxmlformats.org/officeDocument/2006/relationships" xmlns:p="http://schemas.openxmlformats.org/presentationml/2006/main">
  <p:tag name="TIMING" val="|5.3"/>
</p:tagLst>
</file>

<file path=ppt/tags/tag14.xml><?xml version="1.0" encoding="utf-8"?>
<p:tagLst xmlns:a="http://schemas.openxmlformats.org/drawingml/2006/main" xmlns:r="http://schemas.openxmlformats.org/officeDocument/2006/relationships" xmlns:p="http://schemas.openxmlformats.org/presentationml/2006/main">
  <p:tag name="TIMING" val="|13.5|11.9|13.1|5.5"/>
</p:tagLst>
</file>

<file path=ppt/tags/tag15.xml><?xml version="1.0" encoding="utf-8"?>
<p:tagLst xmlns:a="http://schemas.openxmlformats.org/drawingml/2006/main" xmlns:r="http://schemas.openxmlformats.org/officeDocument/2006/relationships" xmlns:p="http://schemas.openxmlformats.org/presentationml/2006/main">
  <p:tag name="TIMING" val="|28|10.1"/>
</p:tagLst>
</file>

<file path=ppt/tags/tag16.xml><?xml version="1.0" encoding="utf-8"?>
<p:tagLst xmlns:a="http://schemas.openxmlformats.org/drawingml/2006/main" xmlns:r="http://schemas.openxmlformats.org/officeDocument/2006/relationships" xmlns:p="http://schemas.openxmlformats.org/presentationml/2006/main">
  <p:tag name="TIMING" val="|13|17.2|23.9"/>
</p:tagLst>
</file>

<file path=ppt/tags/tag17.xml><?xml version="1.0" encoding="utf-8"?>
<p:tagLst xmlns:a="http://schemas.openxmlformats.org/drawingml/2006/main" xmlns:r="http://schemas.openxmlformats.org/officeDocument/2006/relationships" xmlns:p="http://schemas.openxmlformats.org/presentationml/2006/main">
  <p:tag name="TIMING" val="|24|18.6|14.5"/>
</p:tagLst>
</file>

<file path=ppt/tags/tag18.xml><?xml version="1.0" encoding="utf-8"?>
<p:tagLst xmlns:a="http://schemas.openxmlformats.org/drawingml/2006/main" xmlns:r="http://schemas.openxmlformats.org/officeDocument/2006/relationships" xmlns:p="http://schemas.openxmlformats.org/presentationml/2006/main">
  <p:tag name="TIMING" val="|57.5|18.4|6.2|4.7"/>
</p:tagLst>
</file>

<file path=ppt/tags/tag19.xml><?xml version="1.0" encoding="utf-8"?>
<p:tagLst xmlns:a="http://schemas.openxmlformats.org/drawingml/2006/main" xmlns:r="http://schemas.openxmlformats.org/officeDocument/2006/relationships" xmlns:p="http://schemas.openxmlformats.org/presentationml/2006/main">
  <p:tag name="TIMING" val="|8.7|5.2|3.7|17.1|13.4|12.9|3.5|6.3|0.7|6.7|5.3|5.8|3.3|1.8|4.7|5.1|1.5|3|1.4|10|2.6|1.2|1.9|2.8|1.9|0.7|2.6|1.6|3.2|1.1|1.8|3.9"/>
</p:tagLst>
</file>

<file path=ppt/tags/tag2.xml><?xml version="1.0" encoding="utf-8"?>
<p:tagLst xmlns:a="http://schemas.openxmlformats.org/drawingml/2006/main" xmlns:r="http://schemas.openxmlformats.org/officeDocument/2006/relationships" xmlns:p="http://schemas.openxmlformats.org/presentationml/2006/main">
  <p:tag name="TIMING" val="|24.9|11|26.7|8.1|6.2|5.2|4.4|2.3|3.8|9.8"/>
</p:tagLst>
</file>

<file path=ppt/tags/tag20.xml><?xml version="1.0" encoding="utf-8"?>
<p:tagLst xmlns:a="http://schemas.openxmlformats.org/drawingml/2006/main" xmlns:r="http://schemas.openxmlformats.org/officeDocument/2006/relationships" xmlns:p="http://schemas.openxmlformats.org/presentationml/2006/main">
  <p:tag name="TIMING" val="|7.3|6|9.4|4|2.2|1.7|3.2|3.9|1|2.6|1.9|1.6|2.1|2.2|2.7|2.9|1.3|3|1.1|2.5|0.9|3.1|2.8|10.7|2.5"/>
</p:tagLst>
</file>

<file path=ppt/tags/tag21.xml><?xml version="1.0" encoding="utf-8"?>
<p:tagLst xmlns:a="http://schemas.openxmlformats.org/drawingml/2006/main" xmlns:r="http://schemas.openxmlformats.org/officeDocument/2006/relationships" xmlns:p="http://schemas.openxmlformats.org/presentationml/2006/main">
  <p:tag name="TIMING" val="|9.4|9.9|5|3.3|5.8|5.7|20.3|5.6|6.6"/>
</p:tagLst>
</file>

<file path=ppt/tags/tag22.xml><?xml version="1.0" encoding="utf-8"?>
<p:tagLst xmlns:a="http://schemas.openxmlformats.org/drawingml/2006/main" xmlns:r="http://schemas.openxmlformats.org/officeDocument/2006/relationships" xmlns:p="http://schemas.openxmlformats.org/presentationml/2006/main">
  <p:tag name="TIMING" val="|37.1|6.3|10.7|3.6|11.3"/>
</p:tagLst>
</file>

<file path=ppt/tags/tag3.xml><?xml version="1.0" encoding="utf-8"?>
<p:tagLst xmlns:a="http://schemas.openxmlformats.org/drawingml/2006/main" xmlns:r="http://schemas.openxmlformats.org/officeDocument/2006/relationships" xmlns:p="http://schemas.openxmlformats.org/presentationml/2006/main">
  <p:tag name="TIMING" val="|8|13.8|27.7|8.9|1.8|14.7|3.6|6.3|3.6|5.6|2.6|5.8|4.9|5.8|3.3|4.2|1.1|2.8|1.5|5.9|1.3"/>
</p:tagLst>
</file>

<file path=ppt/tags/tag4.xml><?xml version="1.0" encoding="utf-8"?>
<p:tagLst xmlns:a="http://schemas.openxmlformats.org/drawingml/2006/main" xmlns:r="http://schemas.openxmlformats.org/officeDocument/2006/relationships" xmlns:p="http://schemas.openxmlformats.org/presentationml/2006/main">
  <p:tag name="TIMING" val="|8|13.8|27.7|8.9|1.8|14.7|3.6|6.3|3.6|5.6|2.6|5.8|4.9|5.8|3.3|4.2|1.1|2.8|1.5|5.9|1.3"/>
</p:tagLst>
</file>

<file path=ppt/tags/tag5.xml><?xml version="1.0" encoding="utf-8"?>
<p:tagLst xmlns:a="http://schemas.openxmlformats.org/drawingml/2006/main" xmlns:r="http://schemas.openxmlformats.org/officeDocument/2006/relationships" xmlns:p="http://schemas.openxmlformats.org/presentationml/2006/main">
  <p:tag name="TIMING" val="|8|13.8|27.7|8.9|1.8|14.7|3.6|6.3|3.6|5.6|2.6|5.8|4.9|5.8|3.3|4.2|1.1|2.8|1.5|5.9|1.3"/>
</p:tagLst>
</file>

<file path=ppt/tags/tag6.xml><?xml version="1.0" encoding="utf-8"?>
<p:tagLst xmlns:a="http://schemas.openxmlformats.org/drawingml/2006/main" xmlns:r="http://schemas.openxmlformats.org/officeDocument/2006/relationships" xmlns:p="http://schemas.openxmlformats.org/presentationml/2006/main">
  <p:tag name="TIMING" val="|14.6|10.6|16.1|4.5|8.2|15.1"/>
</p:tagLst>
</file>

<file path=ppt/tags/tag7.xml><?xml version="1.0" encoding="utf-8"?>
<p:tagLst xmlns:a="http://schemas.openxmlformats.org/drawingml/2006/main" xmlns:r="http://schemas.openxmlformats.org/officeDocument/2006/relationships" xmlns:p="http://schemas.openxmlformats.org/presentationml/2006/main">
  <p:tag name="TIMING" val="|13.8|8|1.2"/>
</p:tagLst>
</file>

<file path=ppt/tags/tag8.xml><?xml version="1.0" encoding="utf-8"?>
<p:tagLst xmlns:a="http://schemas.openxmlformats.org/drawingml/2006/main" xmlns:r="http://schemas.openxmlformats.org/officeDocument/2006/relationships" xmlns:p="http://schemas.openxmlformats.org/presentationml/2006/main">
  <p:tag name="TIMING" val="|7.9|4.9|5.1|6|5|6.5|8.4"/>
</p:tagLst>
</file>

<file path=ppt/tags/tag9.xml><?xml version="1.0" encoding="utf-8"?>
<p:tagLst xmlns:a="http://schemas.openxmlformats.org/drawingml/2006/main" xmlns:r="http://schemas.openxmlformats.org/officeDocument/2006/relationships" xmlns:p="http://schemas.openxmlformats.org/presentationml/2006/main">
  <p:tag name="TIMING" val="|15.2|9.2|5.3|3.6|2.4|6.1|5|22.1|24.1|3.3|3.5|1.6|2.1|1.9|1.2|2.5|1.2|2.4|0.9|2.2|0.8|2.1|1|1.7|1.1|2|0.5|1.5|0.7|2.9|25.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64692</TotalTime>
  <Words>2386</Words>
  <Application>Microsoft Office PowerPoint</Application>
  <PresentationFormat>On-screen Show (4:3)</PresentationFormat>
  <Paragraphs>451</Paragraphs>
  <Slides>31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ＭＳ Ｐゴシック</vt:lpstr>
      <vt:lpstr>Arial</vt:lpstr>
      <vt:lpstr>Calibri</vt:lpstr>
      <vt:lpstr>Consolas</vt:lpstr>
      <vt:lpstr>Constantia</vt:lpstr>
      <vt:lpstr>Georgia</vt:lpstr>
      <vt:lpstr>Times New Roman</vt:lpstr>
      <vt:lpstr>Custom Design</vt:lpstr>
      <vt:lpstr>Binary and hexadecimal numbers</vt:lpstr>
      <vt:lpstr>Outline</vt:lpstr>
      <vt:lpstr>What is main memory?</vt:lpstr>
      <vt:lpstr>What is int?</vt:lpstr>
      <vt:lpstr>How is an integer stored?</vt:lpstr>
      <vt:lpstr>How is an integer stored?</vt:lpstr>
      <vt:lpstr>How is an integer stored?</vt:lpstr>
      <vt:lpstr>Base 2</vt:lpstr>
      <vt:lpstr>Counting</vt:lpstr>
      <vt:lpstr>Counting</vt:lpstr>
      <vt:lpstr>Counting</vt:lpstr>
      <vt:lpstr>Adding powers of two</vt:lpstr>
      <vt:lpstr>Representation</vt:lpstr>
      <vt:lpstr>Representation</vt:lpstr>
      <vt:lpstr>Adding two binary numbers</vt:lpstr>
      <vt:lpstr>Counting in binary</vt:lpstr>
      <vt:lpstr>Addition</vt:lpstr>
      <vt:lpstr>Counting in binary</vt:lpstr>
      <vt:lpstr>Verbosity</vt:lpstr>
      <vt:lpstr>Base 16: hexadecimal</vt:lpstr>
      <vt:lpstr>Counting in hexadecimal</vt:lpstr>
      <vt:lpstr>Verbosity</vt:lpstr>
      <vt:lpstr>Why hexadecimal?</vt:lpstr>
      <vt:lpstr>Converting binary to hexadecimal</vt:lpstr>
      <vt:lpstr>Converting hexadecimal to binary</vt:lpstr>
      <vt:lpstr>Counting in hexadecimal</vt:lpstr>
      <vt:lpstr>Beyond the scope of this course</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1301</cp:revision>
  <dcterms:created xsi:type="dcterms:W3CDTF">2009-09-11T23:00:44Z</dcterms:created>
  <dcterms:modified xsi:type="dcterms:W3CDTF">2024-09-25T15:48:38Z</dcterms:modified>
</cp:coreProperties>
</file>